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330" r:id="rId5"/>
    <p:sldId id="259" r:id="rId6"/>
    <p:sldId id="261" r:id="rId7"/>
    <p:sldId id="263" r:id="rId8"/>
    <p:sldId id="329" r:id="rId9"/>
    <p:sldId id="338" r:id="rId10"/>
    <p:sldId id="268" r:id="rId11"/>
    <p:sldId id="334" r:id="rId12"/>
    <p:sldId id="339" r:id="rId13"/>
    <p:sldId id="277" r:id="rId14"/>
    <p:sldId id="336" r:id="rId15"/>
    <p:sldId id="337" r:id="rId16"/>
    <p:sldId id="343" r:id="rId17"/>
    <p:sldId id="295" r:id="rId18"/>
    <p:sldId id="296" r:id="rId19"/>
    <p:sldId id="340" r:id="rId20"/>
    <p:sldId id="341" r:id="rId21"/>
    <p:sldId id="331" r:id="rId22"/>
    <p:sldId id="344" r:id="rId23"/>
    <p:sldId id="332" r:id="rId24"/>
    <p:sldId id="345" r:id="rId25"/>
    <p:sldId id="346" r:id="rId26"/>
    <p:sldId id="324" r:id="rId27"/>
    <p:sldId id="326" r:id="rId28"/>
    <p:sldId id="327" r:id="rId29"/>
    <p:sldId id="342" r:id="rId30"/>
    <p:sldId id="325" r:id="rId31"/>
    <p:sldId id="347" r:id="rId32"/>
    <p:sldId id="348" r:id="rId33"/>
    <p:sldId id="314" r:id="rId34"/>
    <p:sldId id="318" r:id="rId35"/>
    <p:sldId id="328" r:id="rId36"/>
    <p:sldId id="321" r:id="rId37"/>
    <p:sldId id="322" r:id="rId38"/>
  </p:sldIdLst>
  <p:sldSz cx="9906000" cy="6858000" type="A4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66" autoAdjust="0"/>
    <p:restoredTop sz="94660"/>
  </p:normalViewPr>
  <p:slideViewPr>
    <p:cSldViewPr>
      <p:cViewPr varScale="1">
        <p:scale>
          <a:sx n="92" d="100"/>
          <a:sy n="92" d="100"/>
        </p:scale>
        <p:origin x="-950" y="-91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46" name="그림 45"/>
          <p:cNvPicPr/>
          <p:nvPr/>
        </p:nvPicPr>
        <p:blipFill>
          <a:blip r:embed="rId2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7" name="그림 46"/>
          <p:cNvPicPr/>
          <p:nvPr/>
        </p:nvPicPr>
        <p:blipFill>
          <a:blip r:embed="rId2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95" name="그림 94"/>
          <p:cNvPicPr/>
          <p:nvPr/>
        </p:nvPicPr>
        <p:blipFill>
          <a:blip r:embed="rId2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96" name="그림 95"/>
          <p:cNvPicPr/>
          <p:nvPr/>
        </p:nvPicPr>
        <p:blipFill>
          <a:blip r:embed="rId2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/>
          <p:nvPr/>
        </p:nvPicPr>
        <p:blipFill>
          <a:blip r:embed="rId14"/>
          <a:srcRect r="56504" b="6458"/>
          <a:stretch/>
        </p:blipFill>
        <p:spPr>
          <a:xfrm>
            <a:off x="0" y="6364440"/>
            <a:ext cx="9905760" cy="507600"/>
          </a:xfrm>
          <a:prstGeom prst="rect">
            <a:avLst/>
          </a:prstGeom>
          <a:ln w="9360">
            <a:noFill/>
          </a:ln>
        </p:spPr>
      </p:pic>
      <p:pic>
        <p:nvPicPr>
          <p:cNvPr id="15" name="그림 8"/>
          <p:cNvPicPr/>
          <p:nvPr/>
        </p:nvPicPr>
        <p:blipFill>
          <a:blip r:embed="rId15"/>
          <a:stretch/>
        </p:blipFill>
        <p:spPr>
          <a:xfrm>
            <a:off x="0" y="0"/>
            <a:ext cx="9905760" cy="502920"/>
          </a:xfrm>
          <a:prstGeom prst="rect">
            <a:avLst/>
          </a:prstGeom>
          <a:ln w="936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6340320" y="6519960"/>
            <a:ext cx="1642680" cy="34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-</a:t>
            </a:r>
            <a:fld id="{08F098F5-1C54-4124-A6A0-FAAA07D8A96A}" type="slidenum"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pPr algn="r">
                <a:lnSpc>
                  <a:spcPct val="100000"/>
                </a:lnSpc>
              </a:pPr>
              <a:t>‹#›</a:t>
            </a:fld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7888680" y="38160"/>
            <a:ext cx="2313360" cy="364680"/>
          </a:xfrm>
          <a:prstGeom prst="rect">
            <a:avLst/>
          </a:prstGeom>
          <a:noFill/>
          <a:ln w="9360">
            <a:noFill/>
          </a:ln>
          <a:effectLst>
            <a:outerShdw dist="35921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헤드라인M"/>
                <a:ea typeface="HY헤드라인M"/>
              </a:rPr>
              <a:t>관리자 </a:t>
            </a: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헤드라인M"/>
                <a:ea typeface="HY헤드라인M"/>
              </a:rPr>
              <a:t>메뉴얼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360" y="6431040"/>
            <a:ext cx="69242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산돌고딕 L"/>
                <a:ea typeface="산돌고딕 L"/>
              </a:rPr>
              <a:t>㈜에일리언테크놀로지아시아                    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산돌고딕 L"/>
                <a:ea typeface="산돌고딕 L"/>
              </a:rPr>
              <a:t>서울특별시 금천구 디지털로9길 99, (가산동, 스타밸리 909호)   ☎ 070-7012-1360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" name="Picture 5"/>
          <p:cNvPicPr/>
          <p:nvPr/>
        </p:nvPicPr>
        <p:blipFill>
          <a:blip r:embed="rId16"/>
          <a:stretch/>
        </p:blipFill>
        <p:spPr>
          <a:xfrm>
            <a:off x="8180280" y="6453360"/>
            <a:ext cx="1704960" cy="39564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207120" y="45054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194520" y="36846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194520" y="534528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511200" y="44514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498600" y="36306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11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547560" y="5291280"/>
            <a:ext cx="3638160" cy="676080"/>
          </a:xfrm>
          <a:prstGeom prst="rect">
            <a:avLst/>
          </a:prstGeom>
          <a:ln w="9360">
            <a:noFill/>
          </a:ln>
        </p:spPr>
      </p:pic>
      <p:sp>
        <p:nvSpPr>
          <p:cNvPr id="12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2번째 개요 수준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3번째 개요 수준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4번째 개요 수준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5번째 개요 수준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6번째 개요 수준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/>
          <p:nvPr/>
        </p:nvPicPr>
        <p:blipFill>
          <a:blip r:embed="rId14"/>
          <a:srcRect r="56504" b="6458"/>
          <a:stretch/>
        </p:blipFill>
        <p:spPr>
          <a:xfrm>
            <a:off x="0" y="6364440"/>
            <a:ext cx="9905760" cy="507600"/>
          </a:xfrm>
          <a:prstGeom prst="rect">
            <a:avLst/>
          </a:prstGeom>
          <a:ln w="9360">
            <a:noFill/>
          </a:ln>
        </p:spPr>
      </p:pic>
      <p:pic>
        <p:nvPicPr>
          <p:cNvPr id="49" name="그림 8"/>
          <p:cNvPicPr/>
          <p:nvPr/>
        </p:nvPicPr>
        <p:blipFill>
          <a:blip r:embed="rId15"/>
          <a:stretch/>
        </p:blipFill>
        <p:spPr>
          <a:xfrm>
            <a:off x="0" y="0"/>
            <a:ext cx="9905760" cy="502920"/>
          </a:xfrm>
          <a:prstGeom prst="rect">
            <a:avLst/>
          </a:prstGeom>
          <a:ln w="9360"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6340320" y="6519960"/>
            <a:ext cx="1642680" cy="34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-</a:t>
            </a:r>
            <a:fld id="{C6926B06-AB5E-4E02-AC5A-BD81D10FE851}" type="slidenum"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pPr algn="r">
                <a:lnSpc>
                  <a:spcPct val="100000"/>
                </a:lnSpc>
              </a:pPr>
              <a:t>‹#›</a:t>
            </a:fld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7888680" y="38160"/>
            <a:ext cx="2313360" cy="364680"/>
          </a:xfrm>
          <a:prstGeom prst="rect">
            <a:avLst/>
          </a:prstGeom>
          <a:noFill/>
          <a:ln w="9360">
            <a:noFill/>
          </a:ln>
          <a:effectLst>
            <a:outerShdw dist="35921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헤드라인M"/>
                <a:ea typeface="HY헤드라인M"/>
              </a:rPr>
              <a:t>관리자 </a:t>
            </a: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헤드라인M"/>
                <a:ea typeface="HY헤드라인M"/>
              </a:rPr>
              <a:t>메뉴얼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36360" y="6431040"/>
            <a:ext cx="69242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산돌고딕 L"/>
                <a:ea typeface="산돌고딕 L"/>
              </a:rPr>
              <a:t>㈜에일리언테크놀로지아시아                    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산돌고딕 L"/>
                <a:ea typeface="산돌고딕 L"/>
              </a:rPr>
              <a:t>서울특별시 금천구 디지털로9길 99, (가산동, 스타밸리 909호)   ☎ 070-7012-1360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3" name="Picture 5"/>
          <p:cNvPicPr/>
          <p:nvPr/>
        </p:nvPicPr>
        <p:blipFill>
          <a:blip r:embed="rId16"/>
          <a:stretch/>
        </p:blipFill>
        <p:spPr>
          <a:xfrm>
            <a:off x="8180280" y="6453360"/>
            <a:ext cx="1704960" cy="395640"/>
          </a:xfrm>
          <a:prstGeom prst="rect">
            <a:avLst/>
          </a:prstGeom>
          <a:ln w="9360">
            <a:noFill/>
          </a:ln>
        </p:spPr>
      </p:pic>
      <p:pic>
        <p:nvPicPr>
          <p:cNvPr id="54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207120" y="45054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55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194520" y="36846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56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6194520" y="534528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57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511200" y="44514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58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498600" y="3630600"/>
            <a:ext cx="3638160" cy="676080"/>
          </a:xfrm>
          <a:prstGeom prst="rect">
            <a:avLst/>
          </a:prstGeom>
          <a:ln w="9360">
            <a:noFill/>
          </a:ln>
        </p:spPr>
      </p:pic>
      <p:pic>
        <p:nvPicPr>
          <p:cNvPr id="59" name="Picture 5"/>
          <p:cNvPicPr/>
          <p:nvPr/>
        </p:nvPicPr>
        <p:blipFill>
          <a:blip r:embed="rId16">
            <a:lum bright="42000"/>
          </a:blip>
          <a:stretch/>
        </p:blipFill>
        <p:spPr>
          <a:xfrm>
            <a:off x="547560" y="5291280"/>
            <a:ext cx="3638160" cy="676080"/>
          </a:xfrm>
          <a:prstGeom prst="rect">
            <a:avLst/>
          </a:prstGeom>
          <a:ln w="9360">
            <a:noFill/>
          </a:ln>
        </p:spPr>
      </p:pic>
      <p:sp>
        <p:nvSpPr>
          <p:cNvPr id="60" name="PlaceHolder 4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ko-K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마스터 제목 스타일 편집</a:t>
            </a:r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개요 텍스트의 서식을 편집하려면 클릭하십시오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2번째 개요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3번째 개요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4번째 개요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5번째 개요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6번째 개요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ko-K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7번째 개요 수준마스터 텍스트 스타일을 편집합니다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ko-K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둘째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ko-K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셋째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넷째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다섯째 수준</a:t>
            </a:r>
            <a:endParaRPr lang="ko-K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29520" y="513360"/>
            <a:ext cx="9827640" cy="590364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4"/>
          <p:cNvPicPr/>
          <p:nvPr/>
        </p:nvPicPr>
        <p:blipFill>
          <a:blip r:embed="rId2">
            <a:lum bright="40000"/>
          </a:blip>
          <a:stretch/>
        </p:blipFill>
        <p:spPr>
          <a:xfrm>
            <a:off x="0" y="360"/>
            <a:ext cx="9905760" cy="68576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72880" y="928670"/>
            <a:ext cx="9324720" cy="2020856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36000" bIns="0"/>
          <a:lstStyle/>
          <a:p>
            <a:pPr algn="ctr">
              <a:lnSpc>
                <a:spcPct val="110000"/>
              </a:lnSpc>
            </a:pPr>
            <a:r>
              <a:rPr lang="ko-KR" altLang="en-US" sz="3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휴먼모음T"/>
                <a:ea typeface="휴먼모음T"/>
              </a:rPr>
              <a:t>고정형 </a:t>
            </a:r>
            <a:r>
              <a:rPr lang="en-US" sz="3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휴먼모음T"/>
                <a:ea typeface="휴먼모음T"/>
              </a:rPr>
              <a:t>리더기 </a:t>
            </a:r>
            <a:r>
              <a:rPr lang="en-US" sz="3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휴먼모음T"/>
                <a:ea typeface="휴먼모음T"/>
              </a:rPr>
              <a:t>관리자 </a:t>
            </a:r>
            <a:r>
              <a:rPr lang="en-US" sz="3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휴먼모음T"/>
                <a:ea typeface="휴먼모음T"/>
              </a:rPr>
              <a:t>사용설명서</a:t>
            </a:r>
          </a:p>
          <a:p>
            <a:pPr algn="ctr">
              <a:lnSpc>
                <a:spcPct val="110000"/>
              </a:lnSpc>
            </a:pPr>
            <a:endParaRPr lang="en-US" b="1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휴먼모음T"/>
              <a:ea typeface="휴먼모음T"/>
            </a:endParaRPr>
          </a:p>
          <a:p>
            <a:pPr algn="ctr">
              <a:lnSpc>
                <a:spcPct val="110000"/>
              </a:lnSpc>
            </a:pPr>
            <a:endParaRPr lang="en-US" b="1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휴먼모음T"/>
              <a:ea typeface="휴먼모음T"/>
            </a:endParaRPr>
          </a:p>
          <a:p>
            <a:pPr algn="ctr">
              <a:lnSpc>
                <a:spcPct val="110000"/>
              </a:lnSpc>
            </a:pPr>
            <a:r>
              <a:rPr lang="en-US" sz="36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휴먼모음T"/>
                <a:ea typeface="휴먼모음T"/>
              </a:rPr>
              <a:t>ALR-F800</a:t>
            </a:r>
            <a:endParaRPr lang="en-US" sz="360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7410240" y="6273360"/>
            <a:ext cx="2474640" cy="57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2016. 10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r">
              <a:lnSpc>
                <a:spcPct val="100000"/>
              </a:lnSpc>
            </a:pPr>
            <a:r>
              <a:rPr lang="en-US" sz="1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문서</a:t>
            </a:r>
            <a:r>
              <a:rPr lang="en-US" sz="1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 </a:t>
            </a:r>
            <a:r>
              <a:rPr lang="en-US" sz="1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번호</a:t>
            </a:r>
            <a:r>
              <a:rPr lang="en-US" sz="1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 </a:t>
            </a:r>
            <a:r>
              <a:rPr lang="en-US" sz="1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: </a:t>
            </a:r>
            <a:r>
              <a:rPr lang="en-US" sz="1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1.1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2" name="Picture 11" descr="http://www.alienasia.com/images/content/sub0201_tab_img01_F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08" r="110" b="5606"/>
          <a:stretch>
            <a:fillRect/>
          </a:stretch>
        </p:blipFill>
        <p:spPr bwMode="auto">
          <a:xfrm>
            <a:off x="2666984" y="3143248"/>
            <a:ext cx="4143404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F800 웹 초기화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8" y="1357298"/>
            <a:ext cx="5220556" cy="4357694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809596" y="1500174"/>
            <a:ext cx="785818" cy="214314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523844" y="121442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7" name="Line 4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6227640" y="57148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초기 화면과 리더 기본 정보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82440" y="68400"/>
            <a:ext cx="451337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2.1 리더기 </a:t>
            </a:r>
            <a:r>
              <a:rPr 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설정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F800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장비 현재 설정 값 확인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738290" y="2071678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666852" y="2428868"/>
            <a:ext cx="3500462" cy="2714644"/>
          </a:xfrm>
          <a:prstGeom prst="roundRect">
            <a:avLst>
              <a:gd name="adj" fmla="val 778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>
          <a:xfrm>
            <a:off x="6238884" y="1000108"/>
            <a:ext cx="3470040" cy="457203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5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인터넷 익스플로러나 크롬 등의 웹 브라우저를 실행하여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주소창에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넣으면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그림과 같이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별도의 프로그램 설치 없이 장비의 현재 상태를 확인할 수 있고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변경 적용할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장비의 기본 정보 확인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공정별로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장비의 다른 이름을 적용했다면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“Alien RFID Reader”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아닌 변경한 이름을 확인 할 수 있고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화면과 같이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여러가지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기본 정보를 확인 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장비의 별칭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생산 장비 품명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펌웨어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버전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생산 일련번호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네트워트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아이피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맥 어드레스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운전시간 및 내부 메모리 사용 상태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시리얼 통신 포트 활성 여부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11297"/>
          <a:stretch>
            <a:fillRect/>
          </a:stretch>
        </p:blipFill>
        <p:spPr bwMode="auto">
          <a:xfrm>
            <a:off x="95216" y="1000108"/>
            <a:ext cx="5857916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CustomShape 1"/>
          <p:cNvSpPr/>
          <p:nvPr/>
        </p:nvSpPr>
        <p:spPr>
          <a:xfrm>
            <a:off x="309530" y="2643182"/>
            <a:ext cx="1143008" cy="928694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38092" y="228599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7" name="Line 4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6227640" y="57148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안테나 설정</a:t>
            </a:r>
            <a:endParaRPr lang="en-US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82440" y="68400"/>
            <a:ext cx="451337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2.2 리더기 </a:t>
            </a:r>
            <a:r>
              <a:rPr 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설정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F800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장비 현재 설정 값 변경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381100" y="235743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6238884" y="1000108"/>
            <a:ext cx="3470040" cy="457203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5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안테나 설정 변경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그림과 같이 왼쪽의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“Settings”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“Antennas”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선택하면 </a:t>
            </a: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설정값을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바꿀 수 </a:t>
            </a: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있느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화면이 나옵니다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 출하 초기 상태는 그림과 같습니다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안테나 설정의 기본 정보 확인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‘0’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포트에 안테나를 연결하여 하나만 사용할 경우 좌측의 그림과 같이 설정을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대의 안테나를 사용할 때는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“0 1 2 3”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이렇게 보입니다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안테나의 출력을 설정하는 화면 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읽을 때의 출력과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태그에 데이터를 저장하는 출력을 각각 조절할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523976" y="2714620"/>
            <a:ext cx="3214710" cy="714380"/>
          </a:xfrm>
          <a:prstGeom prst="roundRect">
            <a:avLst>
              <a:gd name="adj" fmla="val 778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"/>
          <p:cNvSpPr/>
          <p:nvPr/>
        </p:nvSpPr>
        <p:spPr>
          <a:xfrm>
            <a:off x="1523976" y="3571876"/>
            <a:ext cx="3214710" cy="1152532"/>
          </a:xfrm>
          <a:prstGeom prst="roundRect">
            <a:avLst>
              <a:gd name="adj" fmla="val 778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/>
          <p:cNvSpPr/>
          <p:nvPr/>
        </p:nvSpPr>
        <p:spPr>
          <a:xfrm>
            <a:off x="1523976" y="3571876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895480" y="2843280"/>
            <a:ext cx="3476160" cy="165729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5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3.1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리더기 </a:t>
            </a:r>
            <a:r>
              <a:rPr lang="en-US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재시작</a:t>
            </a:r>
            <a:endParaRPr lang="en-US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>
              <a:lnSpc>
                <a:spcPct val="15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3.2 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네트워크 변경</a:t>
            </a:r>
            <a:endParaRPr lang="en-US" altLang="ko-KR" sz="1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>
              <a:lnSpc>
                <a:spcPct val="15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3.3 </a:t>
            </a:r>
            <a:r>
              <a:rPr lang="ko-KR" alt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네트워크 </a:t>
            </a:r>
            <a:r>
              <a:rPr lang="ko-KR" altLang="en-US" sz="1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펌웨어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업그레이드</a:t>
            </a:r>
            <a:endParaRPr lang="en-US" altLang="ko-KR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</p:txBody>
      </p:sp>
      <p:pic>
        <p:nvPicPr>
          <p:cNvPr id="295" name="Picture 3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3701880" y="2184480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 리더기 </a:t>
            </a:r>
            <a:r>
              <a:rPr lang="en-US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관리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142984"/>
            <a:ext cx="5870592" cy="504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4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351095" y="2525245"/>
            <a:ext cx="1008000" cy="4320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"/>
          <p:cNvSpPr/>
          <p:nvPr/>
        </p:nvSpPr>
        <p:spPr>
          <a:xfrm>
            <a:off x="238092" y="221455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82440" y="68400"/>
            <a:ext cx="4799122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3.1 </a:t>
            </a:r>
            <a:r>
              <a:rPr lang="en-US" altLang="en-US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</a:t>
            </a:r>
            <a:r>
              <a:rPr lang="en-US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관리</a:t>
            </a:r>
            <a:r>
              <a:rPr lang="en-US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: F800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재시작</a:t>
            </a:r>
            <a:r>
              <a:rPr lang="en-US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en-US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6227640" y="642918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altLang="en-US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</a:t>
            </a:r>
            <a:r>
              <a:rPr lang="en-US" altLang="en-US" sz="12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접속</a:t>
            </a:r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명령</a:t>
            </a:r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en-US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창</a:t>
            </a:r>
          </a:p>
        </p:txBody>
      </p:sp>
      <p:sp>
        <p:nvSpPr>
          <p:cNvPr id="10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인터넷 익스플로러나 크롬 등의 웹 브라우저를 실행하여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 창에 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넣으면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그림과 같이 별도의 프로그램 설치 없이 장비의 현재 상태를 확인할 수 있고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변경 적용할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상태에서의 리더 다시 시작 하기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선택창에서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“Settings”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Command Line”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을 선택하면 명령 입력창이 생깁니다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장비의 설정을 변경하는 창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factorysettings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명령은 장비를 공장 초기화 상태로 바꾸는 명령어 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네트워크를 고정아이피로 했다면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DHCP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상태를 확인합니다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“DHCP?”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명령을 보내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On/Off”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여부를 확인합니다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Off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상태로 되어야 부팅이 빠릅니다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만약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On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상태라면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 DHCP = OFF”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명령을 보내고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save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명령도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보내댜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 DHCP = OFF”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상태를 확인하고 장비를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재부팅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sz="1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reboot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명령을 보내면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재시작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재부팅하는데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초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정도의 소요시간이 걸립니다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1381100" y="2541871"/>
            <a:ext cx="2000264" cy="285752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3"/>
          <p:cNvSpPr/>
          <p:nvPr/>
        </p:nvSpPr>
        <p:spPr>
          <a:xfrm>
            <a:off x="1238224" y="220238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1452538" y="2857496"/>
            <a:ext cx="900000" cy="42862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3"/>
          <p:cNvSpPr/>
          <p:nvPr/>
        </p:nvSpPr>
        <p:spPr>
          <a:xfrm>
            <a:off x="1166786" y="3143248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ine 3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4"/>
          <p:cNvSpPr/>
          <p:nvPr/>
        </p:nvSpPr>
        <p:spPr>
          <a:xfrm>
            <a:off x="82440" y="68400"/>
            <a:ext cx="437049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3.2 </a:t>
            </a:r>
            <a:r>
              <a:rPr lang="en-US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관리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: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네트워크 변경</a:t>
            </a:r>
            <a:endParaRPr lang="en-US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6227640" y="642918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IP </a:t>
            </a: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주소</a:t>
            </a:r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변경 화면</a:t>
            </a:r>
            <a:endParaRPr lang="en-US" altLang="en-US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3" name="그림 22" descr="네트워크 변경 다시시작.jpg"/>
          <p:cNvPicPr>
            <a:picLocks noChangeAspect="1"/>
          </p:cNvPicPr>
          <p:nvPr/>
        </p:nvPicPr>
        <p:blipFill>
          <a:blip r:embed="rId2"/>
          <a:srcRect l="27464" t="27908" r="13380" b="9302"/>
          <a:stretch>
            <a:fillRect/>
          </a:stretch>
        </p:blipFill>
        <p:spPr>
          <a:xfrm>
            <a:off x="166654" y="4071942"/>
            <a:ext cx="2666984" cy="1928826"/>
          </a:xfrm>
          <a:prstGeom prst="rect">
            <a:avLst/>
          </a:prstGeom>
        </p:spPr>
      </p:pic>
      <p:pic>
        <p:nvPicPr>
          <p:cNvPr id="24" name="그림 23" descr="네트워크 변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" y="714356"/>
            <a:ext cx="4898305" cy="3345184"/>
          </a:xfrm>
          <a:prstGeom prst="rect">
            <a:avLst/>
          </a:prstGeom>
        </p:spPr>
      </p:pic>
      <p:sp>
        <p:nvSpPr>
          <p:cNvPr id="25" name="CustomShape 1"/>
          <p:cNvSpPr/>
          <p:nvPr/>
        </p:nvSpPr>
        <p:spPr>
          <a:xfrm>
            <a:off x="1881166" y="1928802"/>
            <a:ext cx="1714512" cy="78581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"/>
          <p:cNvSpPr/>
          <p:nvPr/>
        </p:nvSpPr>
        <p:spPr>
          <a:xfrm>
            <a:off x="3238488" y="157161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7" name="Line 3"/>
          <p:cNvSpPr/>
          <p:nvPr/>
        </p:nvSpPr>
        <p:spPr>
          <a:xfrm>
            <a:off x="6156000" y="1098360"/>
            <a:ext cx="360" cy="471600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1"/>
          <p:cNvSpPr/>
          <p:nvPr/>
        </p:nvSpPr>
        <p:spPr>
          <a:xfrm>
            <a:off x="238092" y="1928802"/>
            <a:ext cx="928694" cy="1571636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809596" y="1714488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0" name="CustomShape 2"/>
          <p:cNvSpPr/>
          <p:nvPr/>
        </p:nvSpPr>
        <p:spPr>
          <a:xfrm>
            <a:off x="952472" y="4786322"/>
            <a:ext cx="287654" cy="324177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1" name="CustomShape 2"/>
          <p:cNvSpPr/>
          <p:nvPr/>
        </p:nvSpPr>
        <p:spPr>
          <a:xfrm>
            <a:off x="2048981" y="2857496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381232" y="2857496"/>
            <a:ext cx="428628" cy="28575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" name="그림 32" descr="네트워크 변경시 로컬설정 변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36" y="4071942"/>
            <a:ext cx="2791594" cy="2714620"/>
          </a:xfrm>
          <a:prstGeom prst="rect">
            <a:avLst/>
          </a:prstGeom>
        </p:spPr>
      </p:pic>
      <p:sp>
        <p:nvSpPr>
          <p:cNvPr id="34" name="CustomShape 2"/>
          <p:cNvSpPr/>
          <p:nvPr/>
        </p:nvSpPr>
        <p:spPr>
          <a:xfrm>
            <a:off x="4165280" y="4747897"/>
            <a:ext cx="287654" cy="324177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35" name="CustomShape 1"/>
          <p:cNvSpPr/>
          <p:nvPr/>
        </p:nvSpPr>
        <p:spPr>
          <a:xfrm>
            <a:off x="4230190" y="4929198"/>
            <a:ext cx="1080000" cy="71438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인터넷 익스플로러나 크롬 등의 웹 브라우저를 실행하여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 창에 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왼쪽 그림과 같이 별도의 프로그램 설치 없이 장비의 현재 상태를 확인할 수 있고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변경 적용할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상태에서의 네트워크 설정 선택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선택창에서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“Settings”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“Network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선택하면 현재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설정값을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볼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장비의 설정을 변경하는 창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네트워크를 고정아이피로 하기 때문에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 DHCP = Off”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상태로 되어야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아래의 항목처럼 현장에서 필요한 주소로 변경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아이피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10.18.172.10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서브넷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255.255.255.128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10.18.172.1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적용을 하려면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“Apply”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단추를 누릅니다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네트워크를 변경하면 리더를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재시작해야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변경 내용이 적용 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단추를 누릅니다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재부팅하는데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분 정도의 소요시간이 걸립니다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⑤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리더기와 접속을 하려면 내 컴퓨터의 주소도 같은 대역으로 설정하여야 합니다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4"/>
          <p:cNvSpPr/>
          <p:nvPr/>
        </p:nvSpPr>
        <p:spPr>
          <a:xfrm>
            <a:off x="82440" y="68400"/>
            <a:ext cx="55849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3.3 </a:t>
            </a:r>
            <a:r>
              <a:rPr lang="en-US" sz="16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리더기 </a:t>
            </a:r>
            <a:r>
              <a:rPr lang="en-US" sz="16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관리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: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네트워크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펌웨어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업그레이드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6227640" y="642918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IP </a:t>
            </a: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주소</a:t>
            </a:r>
            <a:r>
              <a:rPr lang="en-US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변경 화면</a:t>
            </a:r>
            <a:endParaRPr lang="en-US" altLang="en-US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인터넷 익스플로러나 크롬 등의 웹 브라우저를 실행하여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 창에 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넣으면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그림과 같이 별도의 프로그램 설치 없이 장비에 접속할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상태에서의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펌웨어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버전 확인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선택창에서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“Administration”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“System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을 선택하면 현재 장비의 시스템 상태를 볼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펌웨어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업그레이드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 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찾아보기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버튼을 눌러 최신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펌웨어가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저장된 경로를 지정해 줍니다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적용을 하려면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“Install”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단추를 누릅니다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펌웨어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업그레이드 중에 장비의 전원이 불안정하면 돌이킬 수 없는 문제가 발생할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재입고하여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OS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새로 설치하여야 하니 주의해주세요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완료된 메시지를 확인하고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“Factory Reset”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단추를 누릅니다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초기화 작업과 </a:t>
            </a: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재부팅하는데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분 정도의 소요시간이 걸립니다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 descr="펌웨어 업그레이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" y="714356"/>
            <a:ext cx="5508000" cy="4515314"/>
          </a:xfrm>
          <a:prstGeom prst="rect">
            <a:avLst/>
          </a:prstGeom>
        </p:spPr>
      </p:pic>
      <p:sp>
        <p:nvSpPr>
          <p:cNvPr id="22" name="CustomShape 2"/>
          <p:cNvSpPr/>
          <p:nvPr/>
        </p:nvSpPr>
        <p:spPr>
          <a:xfrm>
            <a:off x="4095744" y="3498190"/>
            <a:ext cx="288000" cy="28800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3" name="CustomShape 2"/>
          <p:cNvSpPr/>
          <p:nvPr/>
        </p:nvSpPr>
        <p:spPr>
          <a:xfrm>
            <a:off x="1095348" y="200024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4631388" y="4212570"/>
            <a:ext cx="287654" cy="28800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4736438" y="3643314"/>
            <a:ext cx="288000" cy="28800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6" name="CustomShape 1"/>
          <p:cNvSpPr/>
          <p:nvPr/>
        </p:nvSpPr>
        <p:spPr>
          <a:xfrm>
            <a:off x="2023760" y="3786190"/>
            <a:ext cx="2357454" cy="2520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"/>
          <p:cNvSpPr/>
          <p:nvPr/>
        </p:nvSpPr>
        <p:spPr>
          <a:xfrm>
            <a:off x="309530" y="2357430"/>
            <a:ext cx="1000132" cy="35719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3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2895480" y="2843280"/>
            <a:ext cx="4649400" cy="173232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/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.1 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웹 브라우저에서 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 읽기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.2 </a:t>
            </a:r>
            <a:r>
              <a:rPr lang="ko-KR" alt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에서  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읽기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457" name="Picture 3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458" name="CustomShape 2"/>
          <p:cNvSpPr/>
          <p:nvPr/>
        </p:nvSpPr>
        <p:spPr>
          <a:xfrm>
            <a:off x="3309926" y="2195026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4. </a:t>
            </a: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</a:t>
            </a: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읽</a:t>
            </a:r>
            <a:r>
              <a:rPr lang="ko-KR" alt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어 보</a:t>
            </a: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기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928670"/>
            <a:ext cx="570461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3"/>
          <p:cNvSpPr/>
          <p:nvPr/>
        </p:nvSpPr>
        <p:spPr>
          <a:xfrm>
            <a:off x="82440" y="68400"/>
            <a:ext cx="437049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.1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읽기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웹 브라우저</a:t>
            </a:r>
            <a:r>
              <a:rPr lang="ko-KR" alt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에서 태그 읽기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595282" y="2285992"/>
            <a:ext cx="1000132" cy="42862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6"/>
          <p:cNvSpPr/>
          <p:nvPr/>
        </p:nvSpPr>
        <p:spPr>
          <a:xfrm>
            <a:off x="6227640" y="714356"/>
            <a:ext cx="282852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태그 읽어 보기</a:t>
            </a:r>
            <a:endParaRPr lang="en-US" altLang="en-US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현장에서는 리더의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창에서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“READ”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 점등이 되면 태그가 읽는 것을 알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리더가 멀리 있는 경우 태그를 잘 읽는지 간단히 확인 하는 방법은 아래와 같습니다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vl="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 창에 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넣으면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[인터넷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프로토콜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그림과 같이 별도의 프로그램 설치 없이 장비의 현재 상태를 확인할 수 있고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변경 적용할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상태에서의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네트워스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설정 선택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선택창에서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“Settings”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“Network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선택하면 명령 현재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설정값을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볼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“F800”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장비의 접근 화면 입니다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실행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 읽기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입력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“T (=get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Taglist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의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단축어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)”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라는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사용함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직접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입력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하여 태그를 읽어 </a:t>
            </a:r>
            <a:r>
              <a:rPr lang="ko-KR" altLang="en-US" sz="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리더가 정상인지 확인해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T”에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대한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값을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보여줌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 tag 가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안테나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리딩영역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내에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없을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경우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      (No Tags)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라는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값을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보여줌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T”에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대한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값을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보여줌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3080" indent="-34272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명령어와 결과값은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“9900”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장비와 같습니다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1641913" y="2285992"/>
            <a:ext cx="4286280" cy="2786082"/>
          </a:xfrm>
          <a:prstGeom prst="roundRect">
            <a:avLst>
              <a:gd name="adj" fmla="val 8611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4"/>
          <p:cNvSpPr/>
          <p:nvPr/>
        </p:nvSpPr>
        <p:spPr>
          <a:xfrm>
            <a:off x="523844" y="1928802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3624548" y="1928802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게이트웨이 태그 읽기 선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" y="714356"/>
            <a:ext cx="5762998" cy="4357718"/>
          </a:xfrm>
          <a:prstGeom prst="rect">
            <a:avLst/>
          </a:prstGeom>
        </p:spPr>
      </p:pic>
      <p:sp>
        <p:nvSpPr>
          <p:cNvPr id="460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3"/>
          <p:cNvSpPr/>
          <p:nvPr/>
        </p:nvSpPr>
        <p:spPr>
          <a:xfrm>
            <a:off x="82440" y="68400"/>
            <a:ext cx="437049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.2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읽기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게이트웨이에서 태그 </a:t>
            </a:r>
            <a:r>
              <a:rPr lang="ko-KR" alt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읽기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3024174" y="1285860"/>
            <a:ext cx="2643206" cy="64294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6"/>
          <p:cNvSpPr/>
          <p:nvPr/>
        </p:nvSpPr>
        <p:spPr>
          <a:xfrm>
            <a:off x="6227640" y="714356"/>
            <a:ext cx="282852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태그 읽어 보기</a:t>
            </a:r>
            <a:endParaRPr lang="en-US" altLang="en-US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현장에서는 리더의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창에서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“READ”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 점등이 되면 태그가 읽는 것을 알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 원격지의 리더가 태그를 정상적으로 읽는지 확인하는 방법입니다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접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속 상태의 리더를 확인합니다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아이피를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확인하고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한번 클릭으로 선택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 인식 상태를 확인하고자 합니다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 “Tag Grid”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28600" indent="-228600"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새 창이 나옵니다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리더의 계정과 비밀번호를 물어봅니다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가운데의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“Log in as alien/password”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단추를 누르면 바로 들어 갑니다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공장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출하시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기본은 아래의 값 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계정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alien</a:t>
            </a:r>
          </a:p>
          <a:p>
            <a:pPr marL="228600" indent="-22860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비밀번호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password</a:t>
            </a:r>
          </a:p>
          <a:p>
            <a:pPr marL="228600" indent="-228600"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238092" y="1928802"/>
            <a:ext cx="2428892" cy="571504"/>
          </a:xfrm>
          <a:prstGeom prst="roundRect">
            <a:avLst>
              <a:gd name="adj" fmla="val 8611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4"/>
          <p:cNvSpPr/>
          <p:nvPr/>
        </p:nvSpPr>
        <p:spPr>
          <a:xfrm>
            <a:off x="2738422" y="1214422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1809728" y="1643050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2524108" y="3571876"/>
            <a:ext cx="1643074" cy="285752"/>
          </a:xfrm>
          <a:prstGeom prst="roundRect">
            <a:avLst>
              <a:gd name="adj" fmla="val 8611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2381232" y="3286124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게이트웨이 태그 읽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928670"/>
            <a:ext cx="5595103" cy="4029082"/>
          </a:xfrm>
          <a:prstGeom prst="rect">
            <a:avLst/>
          </a:prstGeom>
        </p:spPr>
      </p:pic>
      <p:sp>
        <p:nvSpPr>
          <p:cNvPr id="460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3"/>
          <p:cNvSpPr/>
          <p:nvPr/>
        </p:nvSpPr>
        <p:spPr>
          <a:xfrm>
            <a:off x="82440" y="68400"/>
            <a:ext cx="437049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.2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읽기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게이트웨이에서 태그 </a:t>
            </a:r>
            <a:r>
              <a:rPr lang="ko-KR" alt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읽기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2166918" y="1071546"/>
            <a:ext cx="3071834" cy="64294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6"/>
          <p:cNvSpPr/>
          <p:nvPr/>
        </p:nvSpPr>
        <p:spPr>
          <a:xfrm>
            <a:off x="6227640" y="714356"/>
            <a:ext cx="282852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휴먼둥근헤드라인" pitchFamily="18" charset="-127"/>
                <a:ea typeface="휴먼둥근헤드라인" pitchFamily="18" charset="-127"/>
              </a:rPr>
              <a:t>태그 읽어 보기</a:t>
            </a:r>
            <a:endParaRPr lang="en-US" altLang="en-US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6238884" y="1142984"/>
            <a:ext cx="3564000" cy="5000660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20000"/>
              </a:lnSpc>
            </a:pPr>
            <a:endParaRPr lang="en-US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 인식 확인</a:t>
            </a:r>
            <a:endParaRPr lang="en-US" altLang="ko-KR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아이디가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진수 문자로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자리는 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96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비트 태그를 인식한 것입니다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안테나 포트 설정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장비에 연결된 안테나 번호를 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사용하지 않는 포트는 선택하지 말아 주세요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장비에 손상이 있을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 인식 안테나 포트 확인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태그의 아이디가 인식된 안테나 번호가 표기 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화면에서는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‘0’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 안테나에서 읽은 것입니다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CustomShape 5"/>
          <p:cNvSpPr/>
          <p:nvPr/>
        </p:nvSpPr>
        <p:spPr>
          <a:xfrm>
            <a:off x="309530" y="1428736"/>
            <a:ext cx="1357322" cy="214314"/>
          </a:xfrm>
          <a:prstGeom prst="roundRect">
            <a:avLst>
              <a:gd name="adj" fmla="val 8611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4"/>
          <p:cNvSpPr/>
          <p:nvPr/>
        </p:nvSpPr>
        <p:spPr>
          <a:xfrm>
            <a:off x="1881166" y="1214422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1452538" y="1428736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4238620" y="4500570"/>
            <a:ext cx="428628" cy="428628"/>
          </a:xfrm>
          <a:prstGeom prst="roundRect">
            <a:avLst>
              <a:gd name="adj" fmla="val 8611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4024306" y="4214818"/>
            <a:ext cx="328320" cy="36936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/>
          <p:cNvPicPr/>
          <p:nvPr/>
        </p:nvPicPr>
        <p:blipFill>
          <a:blip r:embed="rId2"/>
          <a:stretch/>
        </p:blipFill>
        <p:spPr>
          <a:xfrm>
            <a:off x="900000" y="1088640"/>
            <a:ext cx="3393720" cy="237600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2433600" y="1901880"/>
            <a:ext cx="6227280" cy="3813136"/>
          </a:xfrm>
          <a:prstGeom prst="rect">
            <a:avLst/>
          </a:prstGeom>
          <a:solidFill>
            <a:schemeClr val="bg1">
              <a:alpha val="7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en-US" sz="1800" b="1" strike="noStrike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리더기 연결                   </a:t>
            </a:r>
            <a:r>
              <a:rPr lang="en-US" sz="1800" b="1" strike="noStrike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돋움"/>
              </a:rPr>
              <a:t></a:t>
            </a:r>
            <a:r>
              <a:rPr lang="en-US" sz="1800" b="1" strike="noStrike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 </a:t>
            </a:r>
            <a:r>
              <a:rPr lang="en-US" sz="18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[리더 </a:t>
            </a:r>
            <a:r>
              <a:rPr lang="en-US" sz="1800" b="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사용</a:t>
            </a:r>
            <a:r>
              <a:rPr lang="en-US" sz="18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전 </a:t>
            </a:r>
            <a:r>
              <a:rPr lang="en-US" sz="1800" b="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필독</a:t>
            </a:r>
            <a:r>
              <a:rPr lang="en-US" sz="18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]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en-US" b="1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  <a:hlinkClick r:id="rId3" action="ppaction://hlinksldjump"/>
              </a:rPr>
              <a:t>리더기 </a:t>
            </a:r>
            <a:r>
              <a:rPr lang="en-US" b="1" spc="-1" dirty="0" err="1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  <a:hlinkClick r:id="rId3" action="ppaction://hlinksldjump"/>
              </a:rPr>
              <a:t>설정</a:t>
            </a:r>
            <a:endParaRPr lang="en-US" b="1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Trebuchet MS"/>
              <a:ea typeface="돋움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en-US" sz="1800" b="1" strike="noStrike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리더기 </a:t>
            </a:r>
            <a:r>
              <a:rPr lang="en-US" sz="1800" b="1" strike="noStrike" spc="-1" dirty="0" err="1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관리</a:t>
            </a:r>
            <a:r>
              <a:rPr lang="en-US" sz="1800" b="1" strike="noStrike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en-US" sz="1800" b="1" strike="noStrike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태그</a:t>
            </a:r>
            <a:r>
              <a:rPr lang="en-US" sz="1800" b="1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읽</a:t>
            </a:r>
            <a:r>
              <a:rPr lang="ko-KR" altLang="en-US" sz="1800" b="1" strike="noStrike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어보기</a:t>
            </a:r>
            <a:endParaRPr lang="en-US" altLang="ko-KR" sz="1800" b="1" strike="noStrike" spc="-1" dirty="0" smtClean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Trebuchet MS"/>
              <a:ea typeface="돋움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ko-KR" altLang="en-US" sz="1800" b="1" strike="noStrike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게이트</a:t>
            </a:r>
            <a:r>
              <a:rPr lang="ko-KR" altLang="en-US" sz="1800" b="1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</a:t>
            </a:r>
            <a:r>
              <a:rPr lang="ko-KR" altLang="en-US" sz="1800" b="1" strike="noStrike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웨이</a:t>
            </a:r>
            <a:r>
              <a:rPr lang="ko-KR" altLang="en-US" sz="1800" b="1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활용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ko-KR" altLang="en-US" b="1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경광등</a:t>
            </a:r>
            <a:r>
              <a:rPr lang="en-US" altLang="ko-KR" b="1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, </a:t>
            </a:r>
            <a:r>
              <a:rPr lang="ko-KR" altLang="en-US" b="1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센서 외부 입출력 연결</a:t>
            </a: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  <a:buFont typeface="StarSymbol"/>
              <a:buAutoNum type="arabicPeriod"/>
            </a:pPr>
            <a:r>
              <a:rPr lang="en-US" sz="1800" b="1" strike="noStrike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참고</a:t>
            </a:r>
            <a:r>
              <a:rPr lang="en-US" sz="1800" b="1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돋움"/>
              </a:rPr>
              <a:t> 자료</a:t>
            </a:r>
            <a:endParaRPr lang="en-US" altLang="ko-KR" b="1" spc="-1" dirty="0" smtClean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Trebuchet MS"/>
              <a:ea typeface="돋움"/>
            </a:endParaRPr>
          </a:p>
          <a:p>
            <a:pPr marL="609480" indent="-609120">
              <a:lnSpc>
                <a:spcPct val="150000"/>
              </a:lnSpc>
              <a:buClr>
                <a:srgbClr val="4D4D4D"/>
              </a:buClr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20520" y="864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ko-KR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가는각진제목체"/>
                <a:ea typeface="가는각진제목체"/>
              </a:rPr>
              <a:t>목 차</a:t>
            </a:r>
            <a:endParaRPr lang="ko-K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81298" y="2857496"/>
            <a:ext cx="3476160" cy="242889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/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5.1 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오토모드 동작 순서의 이해 </a:t>
            </a:r>
            <a:endParaRPr lang="en-US" altLang="ko-KR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/>
            <a:endParaRPr lang="en-US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/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5.2 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오토모드 </a:t>
            </a:r>
            <a:r>
              <a:rPr lang="en-US" altLang="ko-K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+ </a:t>
            </a:r>
            <a:r>
              <a:rPr lang="ko-KR" alt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리스너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</a:t>
            </a:r>
            <a:endParaRPr lang="en-US" altLang="ko-KR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/>
            <a:endParaRPr lang="en-US" altLang="ko-KR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  <a:ea typeface="굴림"/>
            </a:endParaRPr>
          </a:p>
          <a:p>
            <a:pPr marL="343080" indent="-342720"/>
            <a:r>
              <a:rPr lang="en-US" altLang="ko-K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5.3 </a:t>
            </a:r>
            <a:r>
              <a:rPr lang="ko-KR" alt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리스너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</a:t>
            </a:r>
            <a:r>
              <a:rPr lang="en-US" altLang="ko-K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+ Macro 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활용</a:t>
            </a: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/>
            <a:r>
              <a:rPr lang="en-US" altLang="ko-K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5.4  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</a:t>
            </a:r>
            <a:r>
              <a:rPr lang="ko-KR" alt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스트림</a:t>
            </a:r>
            <a:r>
              <a:rPr lang="ko-KR" alt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05" name="Picture 11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3309926" y="2214554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 </a:t>
            </a:r>
            <a:r>
              <a:rPr lang="ko-KR" altLang="en-US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 활용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227640" y="692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Autonomous Mode State Diagram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79280" y="549360"/>
            <a:ext cx="4105080" cy="21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⊙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오토모드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동작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ko-KR" alt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순서도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82440" y="68400"/>
            <a:ext cx="594213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5.1 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오토모드 동작 순서의 이해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201" name="Picture 2"/>
          <p:cNvPicPr/>
          <p:nvPr/>
        </p:nvPicPr>
        <p:blipFill>
          <a:blip r:embed="rId2"/>
          <a:srcRect l="14507" r="29770"/>
          <a:stretch/>
        </p:blipFill>
        <p:spPr>
          <a:xfrm>
            <a:off x="200520" y="920160"/>
            <a:ext cx="2628000" cy="415224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2804400" y="1917000"/>
            <a:ext cx="6028920" cy="438120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2815920" y="1233000"/>
            <a:ext cx="5904360" cy="683640"/>
          </a:xfrm>
          <a:prstGeom prst="bentConnector3">
            <a:avLst>
              <a:gd name="adj1" fmla="val 100183"/>
            </a:avLst>
          </a:prstGeom>
          <a:noFill/>
          <a:ln w="2232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/>
          <p:cNvPicPr/>
          <p:nvPr/>
        </p:nvPicPr>
        <p:blipFill>
          <a:blip r:embed="rId2"/>
          <a:stretch/>
        </p:blipFill>
        <p:spPr>
          <a:xfrm>
            <a:off x="128520" y="3501000"/>
            <a:ext cx="4438440" cy="2485800"/>
          </a:xfrm>
          <a:prstGeom prst="rect">
            <a:avLst/>
          </a:prstGeom>
          <a:ln w="9360">
            <a:noFill/>
          </a:ln>
        </p:spPr>
      </p:pic>
      <p:pic>
        <p:nvPicPr>
          <p:cNvPr id="182" name="그림 22"/>
          <p:cNvPicPr/>
          <p:nvPr/>
        </p:nvPicPr>
        <p:blipFill>
          <a:blip r:embed="rId3"/>
          <a:srcRect b="37391"/>
          <a:stretch/>
        </p:blipFill>
        <p:spPr>
          <a:xfrm>
            <a:off x="128520" y="800640"/>
            <a:ext cx="5724000" cy="194400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405459" y="1016640"/>
            <a:ext cx="3780000" cy="1151640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128520" y="108864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5" name="Line 3"/>
          <p:cNvSpPr/>
          <p:nvPr/>
        </p:nvSpPr>
        <p:spPr>
          <a:xfrm>
            <a:off x="6084000" y="91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6227640" y="692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변경 내용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82440" y="68400"/>
            <a:ext cx="5013436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5.2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 활용  </a:t>
            </a:r>
            <a:r>
              <a:rPr lang="en-US" altLang="ko-K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오토모드 </a:t>
            </a:r>
            <a:r>
              <a:rPr lang="en-US" altLang="ko-K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+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리스너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224280" y="371700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90" name="Picture 2"/>
          <p:cNvPicPr/>
          <p:nvPr/>
        </p:nvPicPr>
        <p:blipFill>
          <a:blip r:embed="rId4"/>
          <a:stretch/>
        </p:blipFill>
        <p:spPr>
          <a:xfrm>
            <a:off x="128520" y="2854440"/>
            <a:ext cx="5009760" cy="46620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8"/>
          <p:cNvSpPr/>
          <p:nvPr/>
        </p:nvSpPr>
        <p:spPr>
          <a:xfrm>
            <a:off x="200520" y="303300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2" name="CustomShape 9"/>
          <p:cNvSpPr/>
          <p:nvPr/>
        </p:nvSpPr>
        <p:spPr>
          <a:xfrm>
            <a:off x="554040" y="3061800"/>
            <a:ext cx="3792240" cy="223920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0"/>
          <p:cNvSpPr/>
          <p:nvPr/>
        </p:nvSpPr>
        <p:spPr>
          <a:xfrm>
            <a:off x="548280" y="3717000"/>
            <a:ext cx="3108240" cy="1367640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Picture 4"/>
          <p:cNvPicPr/>
          <p:nvPr/>
        </p:nvPicPr>
        <p:blipFill>
          <a:blip r:embed="rId5"/>
          <a:stretch/>
        </p:blipFill>
        <p:spPr>
          <a:xfrm>
            <a:off x="3692880" y="3509640"/>
            <a:ext cx="3427200" cy="3348000"/>
          </a:xfrm>
          <a:prstGeom prst="rect">
            <a:avLst/>
          </a:prstGeom>
          <a:ln w="9360">
            <a:noFill/>
          </a:ln>
        </p:spPr>
      </p:pic>
      <p:sp>
        <p:nvSpPr>
          <p:cNvPr id="195" name="CustomShape 11"/>
          <p:cNvSpPr/>
          <p:nvPr/>
        </p:nvSpPr>
        <p:spPr>
          <a:xfrm>
            <a:off x="6167446" y="1000108"/>
            <a:ext cx="3541320" cy="531499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앞장의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1.2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설명에서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3번의 리더기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상태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값을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보는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것을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선택하여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아래의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값을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바꿔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줍니다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1. </a:t>
            </a:r>
            <a:r>
              <a:rPr 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TagList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Commands: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TagListFormat =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Custem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TagListCustomFormat = %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i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, %t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PersistTime =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2. AutoMode Commands: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AutoMode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Notify Commands: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NotifyMode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NotifyAddress = 192.168.1.111:4000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NotifyFormat =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Custem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NotifyTrigger = Add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4. TCP 리스너에서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데이터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확인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리더기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시험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프로그램인 “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게이트웨이”에서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“TCP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Listner”를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실행하면 그림과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같고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2초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이내에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동일 아이디를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읽어도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다시 보내지는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않는다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또한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네크워크가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불안하여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일시적인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단절 후에도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큐에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담겨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있던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메시지는 지워지지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않고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자동으로 다시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보내어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진다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6" name="CustomShape 12"/>
          <p:cNvSpPr/>
          <p:nvPr/>
        </p:nvSpPr>
        <p:spPr>
          <a:xfrm>
            <a:off x="4048200" y="446328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7" name="CustomShape 13"/>
          <p:cNvSpPr/>
          <p:nvPr/>
        </p:nvSpPr>
        <p:spPr>
          <a:xfrm>
            <a:off x="4412880" y="4077000"/>
            <a:ext cx="1764000" cy="2780640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4"/>
          <p:cNvSpPr/>
          <p:nvPr/>
        </p:nvSpPr>
        <p:spPr>
          <a:xfrm>
            <a:off x="6227640" y="692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내용</a:t>
            </a:r>
            <a:r>
              <a:rPr lang="en-US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설명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82440" y="68400"/>
            <a:ext cx="5013436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5.3 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  </a:t>
            </a:r>
            <a:r>
              <a:rPr lang="en-US" altLang="ko-K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리스너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</a:t>
            </a:r>
            <a:r>
              <a:rPr lang="en-US" altLang="ko-K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+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Macro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5" name="CustomShape 11"/>
          <p:cNvSpPr/>
          <p:nvPr/>
        </p:nvSpPr>
        <p:spPr>
          <a:xfrm>
            <a:off x="6167446" y="1000108"/>
            <a:ext cx="3541320" cy="531499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리더기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상태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값을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매크로에 저장하여 </a:t>
            </a:r>
            <a:r>
              <a:rPr lang="ko-KR" alt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필요시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실행하여 여러 항목의 </a:t>
            </a:r>
            <a:r>
              <a:rPr lang="ko-KR" alt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설정값을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일괄적으로 실행할 수 있는 기능 입니다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1. </a:t>
            </a:r>
            <a:r>
              <a:rPr lang="ko-KR" altLang="en-US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웹브라우저에서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“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Macro”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선택</a:t>
            </a:r>
            <a:endParaRPr lang="en-US" altLang="ko-KR" sz="1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2. AutoMode Commands: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AutoMode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Notify Commands: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NotifyMode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NotifyAddress = 192.168.1.111:4000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NotifyFormat =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Custem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NotifyTrigger = Add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4. TCP 리스너에서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데이터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확인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리더기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시험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프로그램인 “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게이트웨이”에서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“TCP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Listner”를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실행하면 그림과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같고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2초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이내에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동일 아이디를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읽어도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다시 보내지는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않는다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또한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네크워크가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불안하여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일시적인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단절 후에도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큐에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담겨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있던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메시지는 지워지지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않고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자동으로 다시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보내어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진다</a:t>
            </a:r>
            <a:r>
              <a:rPr lang="en-US" sz="1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8" name="그림 17" descr="매크로 실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6" y="785794"/>
            <a:ext cx="5818599" cy="4286280"/>
          </a:xfrm>
          <a:prstGeom prst="rect">
            <a:avLst/>
          </a:prstGeom>
        </p:spPr>
      </p:pic>
      <p:sp>
        <p:nvSpPr>
          <p:cNvPr id="197" name="CustomShape 13"/>
          <p:cNvSpPr/>
          <p:nvPr/>
        </p:nvSpPr>
        <p:spPr>
          <a:xfrm>
            <a:off x="3809992" y="3286124"/>
            <a:ext cx="1428760" cy="1000132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3"/>
          <p:cNvSpPr/>
          <p:nvPr/>
        </p:nvSpPr>
        <p:spPr>
          <a:xfrm>
            <a:off x="6084000" y="91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"/>
          <p:cNvSpPr/>
          <p:nvPr/>
        </p:nvSpPr>
        <p:spPr>
          <a:xfrm>
            <a:off x="195524" y="341683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1" name="CustomShape 8"/>
          <p:cNvSpPr/>
          <p:nvPr/>
        </p:nvSpPr>
        <p:spPr>
          <a:xfrm>
            <a:off x="2666984" y="2559574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2" name="CustomShape 13"/>
          <p:cNvSpPr/>
          <p:nvPr/>
        </p:nvSpPr>
        <p:spPr>
          <a:xfrm>
            <a:off x="309530" y="3786190"/>
            <a:ext cx="1071570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3"/>
          <p:cNvSpPr/>
          <p:nvPr/>
        </p:nvSpPr>
        <p:spPr>
          <a:xfrm>
            <a:off x="2809860" y="2928934"/>
            <a:ext cx="1071570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7"/>
          <p:cNvSpPr/>
          <p:nvPr/>
        </p:nvSpPr>
        <p:spPr>
          <a:xfrm>
            <a:off x="3452802" y="3929066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장비\F800\남경 설정\태그 스트림2.jpg"/>
          <p:cNvPicPr>
            <a:picLocks noChangeAspect="1" noChangeArrowheads="1"/>
          </p:cNvPicPr>
          <p:nvPr/>
        </p:nvPicPr>
        <p:blipFill>
          <a:blip r:embed="rId2"/>
          <a:srcRect t="30982"/>
          <a:stretch>
            <a:fillRect/>
          </a:stretch>
        </p:blipFill>
        <p:spPr bwMode="auto">
          <a:xfrm>
            <a:off x="95216" y="714356"/>
            <a:ext cx="5595004" cy="2864542"/>
          </a:xfrm>
          <a:prstGeom prst="rect">
            <a:avLst/>
          </a:prstGeom>
          <a:noFill/>
        </p:spPr>
      </p:pic>
      <p:pic>
        <p:nvPicPr>
          <p:cNvPr id="1027" name="Picture 3" descr="C:\Users\user\Pictures\장비\F800\남경 설정\태그 스트림1.jpg"/>
          <p:cNvPicPr>
            <a:picLocks noChangeAspect="1" noChangeArrowheads="1"/>
          </p:cNvPicPr>
          <p:nvPr/>
        </p:nvPicPr>
        <p:blipFill>
          <a:blip r:embed="rId3"/>
          <a:srcRect r="8010"/>
          <a:stretch>
            <a:fillRect/>
          </a:stretch>
        </p:blipFill>
        <p:spPr bwMode="auto">
          <a:xfrm>
            <a:off x="666720" y="2357430"/>
            <a:ext cx="5286412" cy="4262994"/>
          </a:xfrm>
          <a:prstGeom prst="rect">
            <a:avLst/>
          </a:prstGeom>
          <a:noFill/>
        </p:spPr>
      </p:pic>
      <p:sp>
        <p:nvSpPr>
          <p:cNvPr id="186" name="CustomShape 4"/>
          <p:cNvSpPr/>
          <p:nvPr/>
        </p:nvSpPr>
        <p:spPr>
          <a:xfrm>
            <a:off x="6227640" y="692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내용</a:t>
            </a:r>
            <a:r>
              <a:rPr lang="en-US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설명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82440" y="68400"/>
            <a:ext cx="5013436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5.3 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  </a:t>
            </a:r>
            <a:r>
              <a:rPr lang="en-US" altLang="ko-K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태그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스트림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활용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5" name="CustomShape 11"/>
          <p:cNvSpPr/>
          <p:nvPr/>
        </p:nvSpPr>
        <p:spPr>
          <a:xfrm>
            <a:off x="6167446" y="1000108"/>
            <a:ext cx="3541320" cy="531499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컨베이어 </a:t>
            </a:r>
            <a:r>
              <a:rPr 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상태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에서 지나 가는 태그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값을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읽을 때 유용한 방법 입니다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지나가는 태그를 빨리 읽어서 서버로 전송하는 기능 입니다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 </a:t>
            </a:r>
            <a:r>
              <a:rPr lang="ko-KR" alt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스트림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모드이지만 필터 값을 지정하여서 한번만 전송하게 하는 기능입니다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복합적으로 태그리스트에 저장하는 시간을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1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초로 </a:t>
            </a:r>
            <a:r>
              <a:rPr lang="ko-KR" alt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지정하여리더가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기억하는 특정 시간을 지정하여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1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초 이후에 재인식하는 태그만 재전송이 가능한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기능 입니다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1. </a:t>
            </a:r>
            <a:r>
              <a:rPr lang="ko-KR" altLang="en-US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웹브라우저에서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“</a:t>
            </a:r>
            <a:r>
              <a:rPr lang="en-US" altLang="ko-KR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TagList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”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선택</a:t>
            </a:r>
            <a:endParaRPr lang="en-US" altLang="ko-KR" sz="1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2. </a:t>
            </a:r>
            <a:r>
              <a:rPr lang="en-US" sz="1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PersistTime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=1 </a:t>
            </a:r>
          </a:p>
          <a:p>
            <a:pPr>
              <a:lnSpc>
                <a:spcPct val="10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태그리스트에 기억하는 시간 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지정 시간이 지나면 태그리스트에서 삭제 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alt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3.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TagStream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탭을 선택 합니다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태그를 바로 인식하여 전송하는 기능 입니다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4.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TagStreamMode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= On</a:t>
            </a:r>
            <a:endParaRPr lang="en-US" sz="10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ko-KR" altLang="en-US" sz="105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스트림</a:t>
            </a:r>
            <a:r>
              <a:rPr lang="ko-KR" altLang="en-US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모드를 사용합니다</a:t>
            </a:r>
            <a:r>
              <a:rPr lang="en-US" altLang="ko-K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5.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TagStreamAddress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= 192.168.1.111:4000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인식된 태그 정보를 수신할 서버의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아이피와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포트를 지정합니다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en-US" sz="10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6.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TagStreamCountFilter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= 0 1</a:t>
            </a:r>
            <a:endParaRPr lang="en-US" sz="10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ko-KR" altLang="en-US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인식된 태그 정보를 한</a:t>
            </a:r>
            <a:r>
              <a:rPr lang="en-US" altLang="ko-KR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5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번만 전송하도록 설정하는 기능 </a:t>
            </a:r>
            <a:r>
              <a:rPr lang="ko-KR" altLang="en-US" sz="105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힙니다</a:t>
            </a:r>
            <a:r>
              <a:rPr lang="en-US" altLang="ko-KR" sz="105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altLang="ko-KR" sz="10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</p:txBody>
      </p:sp>
      <p:sp>
        <p:nvSpPr>
          <p:cNvPr id="197" name="CustomShape 13"/>
          <p:cNvSpPr/>
          <p:nvPr/>
        </p:nvSpPr>
        <p:spPr>
          <a:xfrm>
            <a:off x="2738422" y="3929066"/>
            <a:ext cx="1000132" cy="357190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3"/>
          <p:cNvSpPr/>
          <p:nvPr/>
        </p:nvSpPr>
        <p:spPr>
          <a:xfrm>
            <a:off x="6084000" y="91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"/>
          <p:cNvSpPr/>
          <p:nvPr/>
        </p:nvSpPr>
        <p:spPr>
          <a:xfrm>
            <a:off x="238092" y="1357298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1" name="CustomShape 8"/>
          <p:cNvSpPr/>
          <p:nvPr/>
        </p:nvSpPr>
        <p:spPr>
          <a:xfrm>
            <a:off x="1881166" y="1500174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2" name="CustomShape 13"/>
          <p:cNvSpPr/>
          <p:nvPr/>
        </p:nvSpPr>
        <p:spPr>
          <a:xfrm>
            <a:off x="452406" y="1571612"/>
            <a:ext cx="1071570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3"/>
          <p:cNvSpPr/>
          <p:nvPr/>
        </p:nvSpPr>
        <p:spPr>
          <a:xfrm>
            <a:off x="2166918" y="1643050"/>
            <a:ext cx="1071570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7"/>
          <p:cNvSpPr/>
          <p:nvPr/>
        </p:nvSpPr>
        <p:spPr>
          <a:xfrm>
            <a:off x="2524108" y="3786190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" name="CustomShape 13"/>
          <p:cNvSpPr/>
          <p:nvPr/>
        </p:nvSpPr>
        <p:spPr>
          <a:xfrm>
            <a:off x="2666984" y="4572008"/>
            <a:ext cx="1928826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3"/>
          <p:cNvSpPr/>
          <p:nvPr/>
        </p:nvSpPr>
        <p:spPr>
          <a:xfrm>
            <a:off x="2622594" y="5607652"/>
            <a:ext cx="1785950" cy="142876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7"/>
          <p:cNvSpPr/>
          <p:nvPr/>
        </p:nvSpPr>
        <p:spPr>
          <a:xfrm>
            <a:off x="2452670" y="4357694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5" name="CustomShape 7"/>
          <p:cNvSpPr/>
          <p:nvPr/>
        </p:nvSpPr>
        <p:spPr>
          <a:xfrm>
            <a:off x="2381232" y="5357826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6" name="CustomShape 7"/>
          <p:cNvSpPr/>
          <p:nvPr/>
        </p:nvSpPr>
        <p:spPr>
          <a:xfrm>
            <a:off x="738158" y="4786322"/>
            <a:ext cx="328320" cy="369360"/>
          </a:xfrm>
          <a:prstGeom prst="ellipse">
            <a:avLst/>
          </a:prstGeom>
          <a:solidFill>
            <a:srgbClr val="FF0000">
              <a:alpha val="55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9" name="CustomShape 13"/>
          <p:cNvSpPr/>
          <p:nvPr/>
        </p:nvSpPr>
        <p:spPr>
          <a:xfrm>
            <a:off x="952472" y="5072074"/>
            <a:ext cx="1071570" cy="214314"/>
          </a:xfrm>
          <a:prstGeom prst="roundRect">
            <a:avLst>
              <a:gd name="adj" fmla="val 10328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Picture 3"/>
          <p:cNvPicPr/>
          <p:nvPr/>
        </p:nvPicPr>
        <p:blipFill>
          <a:blip r:embed="rId2"/>
          <a:stretch/>
        </p:blipFill>
        <p:spPr>
          <a:xfrm>
            <a:off x="1523976" y="1071546"/>
            <a:ext cx="6572296" cy="526680"/>
          </a:xfrm>
          <a:prstGeom prst="rect">
            <a:avLst/>
          </a:prstGeom>
          <a:ln w="9360">
            <a:noFill/>
          </a:ln>
        </p:spPr>
      </p:pic>
      <p:sp>
        <p:nvSpPr>
          <p:cNvPr id="561" name="CustomShape 1"/>
          <p:cNvSpPr/>
          <p:nvPr/>
        </p:nvSpPr>
        <p:spPr>
          <a:xfrm>
            <a:off x="2543335" y="1156328"/>
            <a:ext cx="5273545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en-US" sz="2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20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63" name="Picture 1"/>
          <p:cNvPicPr/>
          <p:nvPr/>
        </p:nvPicPr>
        <p:blipFill>
          <a:blip r:embed="rId3"/>
          <a:srcRect b="9471"/>
          <a:stretch/>
        </p:blipFill>
        <p:spPr>
          <a:xfrm>
            <a:off x="4238620" y="4286256"/>
            <a:ext cx="5543280" cy="2500330"/>
          </a:xfrm>
          <a:prstGeom prst="rect">
            <a:avLst/>
          </a:prstGeom>
          <a:ln w="936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4" y="4572008"/>
            <a:ext cx="35909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stomShape 2"/>
          <p:cNvSpPr/>
          <p:nvPr/>
        </p:nvSpPr>
        <p:spPr>
          <a:xfrm>
            <a:off x="452406" y="4143380"/>
            <a:ext cx="2928958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ko-KR" sz="1050" b="1" dirty="0" smtClean="0"/>
              <a:t>I/O PORT SCREW TERMINAL (FEMALE) </a:t>
            </a:r>
          </a:p>
          <a:p>
            <a:pPr>
              <a:lnSpc>
                <a:spcPct val="100000"/>
              </a:lnSpc>
            </a:pPr>
            <a:r>
              <a:rPr lang="en-US" altLang="ko-KR" sz="1050" b="1" dirty="0" smtClean="0"/>
              <a:t>– LOOKING AT READER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5095876" y="3929066"/>
            <a:ext cx="1547640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- </a:t>
            </a:r>
            <a:r>
              <a:rPr lang="en-US" sz="105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NPN형</a:t>
            </a:r>
            <a:r>
              <a:rPr lang="en-US" sz="10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5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입력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- </a:t>
            </a:r>
            <a:r>
              <a:rPr lang="en-US" sz="105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접점형</a:t>
            </a:r>
            <a:r>
              <a:rPr lang="en-US" sz="10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5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전원</a:t>
            </a:r>
            <a:r>
              <a:rPr lang="en-US" sz="10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5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입력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524108" y="1714488"/>
            <a:ext cx="5572164" cy="2286016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/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6.1  F800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 외부 입출력 연결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화면으로 연결하기</a:t>
            </a:r>
          </a:p>
          <a:p>
            <a:pPr marL="343080" indent="-342720">
              <a:lnSpc>
                <a:spcPct val="100000"/>
              </a:lnSpc>
            </a:pPr>
            <a:endParaRPr lang="en-US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/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6.2  F800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외부 입출력 연결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프로그램으로 연결하기</a:t>
            </a:r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/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/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6.3  </a:t>
            </a:r>
            <a:r>
              <a:rPr lang="ko-KR" altLang="en-US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경광등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결선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F800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큐라이트 타워램프 결선</a:t>
            </a:r>
          </a:p>
          <a:p>
            <a:pPr marL="343080" indent="-342720"/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/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6.4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포토센서 결선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F800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+ NPN/PNP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복합형 포토센서 결선</a:t>
            </a:r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/>
            <a:endParaRPr lang="ko-KR" alt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00000"/>
              </a:lnSpc>
            </a:pP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6.5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포토센서 결선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F800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+ PNP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형 센서 결선</a:t>
            </a:r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00000"/>
              </a:lnSpc>
            </a:pPr>
            <a:endParaRPr lang="en-US" altLang="ko-KR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00000"/>
              </a:lnSpc>
            </a:pP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6.6 </a:t>
            </a:r>
            <a:r>
              <a:rPr lang="ko-KR" altLang="en-US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경광등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센서 외부 입출력 연결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F800 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 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접점형</a:t>
            </a: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포토센서 결선</a:t>
            </a:r>
          </a:p>
          <a:p>
            <a:pPr marL="343080" indent="-342720">
              <a:lnSpc>
                <a:spcPct val="100000"/>
              </a:lnSpc>
            </a:pPr>
            <a:endParaRPr lang="ko-KR" alt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00000"/>
              </a:lnSpc>
            </a:pPr>
            <a:endParaRPr lang="en-US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6"/>
          <p:cNvSpPr/>
          <p:nvPr/>
        </p:nvSpPr>
        <p:spPr>
          <a:xfrm>
            <a:off x="5667380" y="587750"/>
            <a:ext cx="439872" cy="1483928"/>
          </a:xfrm>
          <a:prstGeom prst="roundRect">
            <a:avLst>
              <a:gd name="adj" fmla="val 35241"/>
            </a:avLst>
          </a:prstGeom>
          <a:solidFill>
            <a:srgbClr val="666699">
              <a:alpha val="90000"/>
            </a:srgb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화면 설명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52560" y="53496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58520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6.1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 </a:t>
            </a:r>
            <a:r>
              <a:rPr lang="en-US" altLang="ko-KR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웹 화면으로 연결하기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6" name="그림 55" descr="웹화면 외부입출력 선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55" y="571480"/>
            <a:ext cx="5012804" cy="3714776"/>
          </a:xfrm>
          <a:prstGeom prst="rect">
            <a:avLst/>
          </a:prstGeom>
        </p:spPr>
      </p:pic>
      <p:pic>
        <p:nvPicPr>
          <p:cNvPr id="61" name="그림 60" descr="웹화면 외부 입출력 시험.jpg"/>
          <p:cNvPicPr>
            <a:picLocks noChangeAspect="1"/>
          </p:cNvPicPr>
          <p:nvPr/>
        </p:nvPicPr>
        <p:blipFill>
          <a:blip r:embed="rId3"/>
          <a:srcRect b="6034"/>
          <a:stretch>
            <a:fillRect/>
          </a:stretch>
        </p:blipFill>
        <p:spPr>
          <a:xfrm>
            <a:off x="4595810" y="2408497"/>
            <a:ext cx="5179341" cy="4449527"/>
          </a:xfrm>
          <a:prstGeom prst="rect">
            <a:avLst/>
          </a:prstGeom>
        </p:spPr>
      </p:pic>
      <p:pic>
        <p:nvPicPr>
          <p:cNvPr id="59" name="그림 58" descr="웹 로그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00" y="3786190"/>
            <a:ext cx="3286148" cy="1844328"/>
          </a:xfrm>
          <a:prstGeom prst="rect">
            <a:avLst/>
          </a:prstGeom>
        </p:spPr>
      </p:pic>
      <p:sp>
        <p:nvSpPr>
          <p:cNvPr id="62" name="CustomShape 7"/>
          <p:cNvSpPr/>
          <p:nvPr/>
        </p:nvSpPr>
        <p:spPr>
          <a:xfrm>
            <a:off x="1309662" y="378619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238092" y="92867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4" name="CustomShape 8"/>
          <p:cNvSpPr/>
          <p:nvPr/>
        </p:nvSpPr>
        <p:spPr>
          <a:xfrm>
            <a:off x="4738686" y="2571744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4" name="CustomShape 37"/>
          <p:cNvSpPr/>
          <p:nvPr/>
        </p:nvSpPr>
        <p:spPr>
          <a:xfrm>
            <a:off x="6189006" y="571480"/>
            <a:ext cx="3429024" cy="2071702"/>
          </a:xfrm>
          <a:prstGeom prst="rect">
            <a:avLst/>
          </a:prstGeom>
          <a:solidFill>
            <a:schemeClr val="bg1">
              <a:alpha val="45000"/>
            </a:scheme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브라우저에서 리더의 </a:t>
            </a:r>
            <a:r>
              <a:rPr lang="en-US" altLang="ko-KR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입력하면 리더기의 초기화면이 보입니다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좌측 선택 항목에서 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“GPIOs”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선택하면 외부 입출력 신호를 시험할 수 있습니다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로그인을 해야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“alien/password”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시험 화면이 나옵니다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컴퓨터에 어떤 프로그램도 설치 하지 않고 시험이 가능한 기능입니다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센서나 스위치 입력 신호가 들어올 때 불이 켜집니다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개의 단자로 경광등이나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부저로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신호를 각각 내보낼 때 사용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452406" y="2571744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7667644" y="3857628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7" name="CustomShape 8"/>
          <p:cNvSpPr/>
          <p:nvPr/>
        </p:nvSpPr>
        <p:spPr>
          <a:xfrm>
            <a:off x="8310586" y="4643446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82" name="Line 1"/>
          <p:cNvSpPr/>
          <p:nvPr/>
        </p:nvSpPr>
        <p:spPr>
          <a:xfrm>
            <a:off x="6156000" y="57148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2"/>
          <p:cNvSpPr/>
          <p:nvPr/>
        </p:nvSpPr>
        <p:spPr>
          <a:xfrm>
            <a:off x="52560" y="53496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" name="그림 16" descr="외부입출력 선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" y="857232"/>
            <a:ext cx="5965559" cy="4289106"/>
          </a:xfrm>
          <a:prstGeom prst="rect">
            <a:avLst/>
          </a:prstGeom>
        </p:spPr>
      </p:pic>
      <p:pic>
        <p:nvPicPr>
          <p:cNvPr id="16" name="그림 15" descr="외부 입출력 시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18" y="3052934"/>
            <a:ext cx="5072098" cy="3789645"/>
          </a:xfrm>
          <a:prstGeom prst="rect">
            <a:avLst/>
          </a:prstGeom>
        </p:spPr>
      </p:pic>
      <p:sp>
        <p:nvSpPr>
          <p:cNvPr id="682" name="Line 1"/>
          <p:cNvSpPr/>
          <p:nvPr/>
        </p:nvSpPr>
        <p:spPr>
          <a:xfrm>
            <a:off x="6156000" y="500042"/>
            <a:ext cx="360" cy="320400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58520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6.2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</a:t>
            </a:r>
            <a:r>
              <a:rPr lang="en-US" altLang="ko-KR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게이트웨이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프로그램으로 연결하기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1624284" y="198807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1838598" y="845062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4" name="CustomShape 8"/>
          <p:cNvSpPr/>
          <p:nvPr/>
        </p:nvSpPr>
        <p:spPr>
          <a:xfrm>
            <a:off x="2195788" y="307181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4" name="CustomShape 37"/>
          <p:cNvSpPr/>
          <p:nvPr/>
        </p:nvSpPr>
        <p:spPr>
          <a:xfrm>
            <a:off x="6381760" y="556072"/>
            <a:ext cx="3500462" cy="3658746"/>
          </a:xfrm>
          <a:prstGeom prst="rect">
            <a:avLst/>
          </a:prstGeom>
          <a:solidFill>
            <a:schemeClr val="bg1">
              <a:alpha val="56000"/>
            </a:scheme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에일리언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리더기 전용 시험용 프로그램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실행합니다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버전은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2.26.03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프로그램과 연결된 장치가 여러 개일 경우 </a:t>
            </a:r>
            <a:r>
              <a:rPr lang="en-US" altLang="ko-KR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mac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어드레스를 확인하고 해당 장비를 선택합니다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고정아이피로 설정할 경우 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“DHCP = OFF”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로 변경하여야 합니다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왼쪽 위의 선택창에서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“External I/O Tester..”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을 선택하면 외부 입출력 신호를 시험할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시험 화면이 나옵니다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indent="-228600">
              <a:lnSpc>
                <a:spcPct val="15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출력 신호를 순차적을 증가시키는 자동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수동을 선택할 수 있습니다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센서나 스위치 입력 신호가 들어올 때 불이 켜집니다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개의 단자로 경광등이나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부저로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신호를 각각 내보낼 때 사용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6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번에서 자동상태 해제하면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“value”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항목에 원하는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출력값을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보낼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2695854" y="1857364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4053176" y="413121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7" name="CustomShape 8"/>
          <p:cNvSpPr/>
          <p:nvPr/>
        </p:nvSpPr>
        <p:spPr>
          <a:xfrm>
            <a:off x="6839258" y="555997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3309926" y="3488268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5870450" y="587750"/>
            <a:ext cx="439872" cy="1483928"/>
          </a:xfrm>
          <a:prstGeom prst="roundRect">
            <a:avLst>
              <a:gd name="adj" fmla="val 35241"/>
            </a:avLst>
          </a:prstGeom>
          <a:solidFill>
            <a:srgbClr val="666699">
              <a:alpha val="90000"/>
            </a:srgb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화면 설명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Line 1"/>
          <p:cNvSpPr/>
          <p:nvPr/>
        </p:nvSpPr>
        <p:spPr>
          <a:xfrm>
            <a:off x="6156000" y="872640"/>
            <a:ext cx="360" cy="414000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"/>
          <p:cNvSpPr/>
          <p:nvPr/>
        </p:nvSpPr>
        <p:spPr>
          <a:xfrm>
            <a:off x="52560" y="53496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0137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6.3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입출력 결선 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F800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리더 </a:t>
            </a:r>
            <a:r>
              <a:rPr lang="en-US" altLang="ko-KR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큐라이트 타워램프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연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결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6227640" y="58775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DIO 결선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방법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5" name="CustomShape 1"/>
          <p:cNvSpPr/>
          <p:nvPr/>
        </p:nvSpPr>
        <p:spPr>
          <a:xfrm>
            <a:off x="405907" y="3197379"/>
            <a:ext cx="1224000" cy="576000"/>
          </a:xfrm>
          <a:prstGeom prst="rect">
            <a:avLst/>
          </a:prstGeom>
          <a:solidFill>
            <a:schemeClr val="bg1"/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DC12V Power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Supply</a:t>
            </a:r>
            <a:endParaRPr lang="ko-KR" altLang="en-US" sz="1200" dirty="0"/>
          </a:p>
        </p:txBody>
      </p:sp>
      <p:sp>
        <p:nvSpPr>
          <p:cNvPr id="59" name="CustomShape 6"/>
          <p:cNvSpPr/>
          <p:nvPr/>
        </p:nvSpPr>
        <p:spPr>
          <a:xfrm>
            <a:off x="231840" y="773624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236520" y="642918"/>
            <a:ext cx="1440000" cy="2447640"/>
          </a:xfrm>
          <a:prstGeom prst="roundRect">
            <a:avLst>
              <a:gd name="adj" fmla="val 9583"/>
            </a:avLst>
          </a:prstGeom>
          <a:noFill/>
          <a:ln w="19080">
            <a:solidFill>
              <a:srgbClr val="FF0000">
                <a:alpha val="78000"/>
              </a:srgbClr>
            </a:solidFill>
            <a:prstDash val="dash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0"/>
          <p:cNvSpPr/>
          <p:nvPr/>
        </p:nvSpPr>
        <p:spPr>
          <a:xfrm>
            <a:off x="523844" y="671544"/>
            <a:ext cx="8395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경광등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2" name="CustomShape 11"/>
          <p:cNvSpPr/>
          <p:nvPr/>
        </p:nvSpPr>
        <p:spPr>
          <a:xfrm>
            <a:off x="1608532" y="3334225"/>
            <a:ext cx="58320" cy="58320"/>
          </a:xfrm>
          <a:prstGeom prst="ellipse">
            <a:avLst/>
          </a:prstGeom>
          <a:solidFill>
            <a:srgbClr val="000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2"/>
          <p:cNvSpPr/>
          <p:nvPr/>
        </p:nvSpPr>
        <p:spPr>
          <a:xfrm>
            <a:off x="1608532" y="3592398"/>
            <a:ext cx="58320" cy="58320"/>
          </a:xfrm>
          <a:prstGeom prst="ellipse">
            <a:avLst/>
          </a:prstGeom>
          <a:solidFill>
            <a:srgbClr val="000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15"/>
          <p:cNvSpPr/>
          <p:nvPr/>
        </p:nvSpPr>
        <p:spPr>
          <a:xfrm>
            <a:off x="452406" y="1927786"/>
            <a:ext cx="1080000" cy="4680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Green</a:t>
            </a:r>
          </a:p>
          <a:p>
            <a:pPr algn="ctr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(Lamp)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ko-KR" altLang="en-US" sz="1200" dirty="0"/>
          </a:p>
        </p:txBody>
      </p:sp>
      <p:sp>
        <p:nvSpPr>
          <p:cNvPr id="68" name="CustomShape 17"/>
          <p:cNvSpPr/>
          <p:nvPr/>
        </p:nvSpPr>
        <p:spPr>
          <a:xfrm>
            <a:off x="452406" y="2391296"/>
            <a:ext cx="1080000" cy="4662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Brown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(buzzer)</a:t>
            </a:r>
            <a:endParaRPr lang="ko-KR" altLang="en-US" sz="1200" dirty="0"/>
          </a:p>
        </p:txBody>
      </p:sp>
      <p:sp>
        <p:nvSpPr>
          <p:cNvPr id="70" name="CustomShape 19"/>
          <p:cNvSpPr/>
          <p:nvPr/>
        </p:nvSpPr>
        <p:spPr>
          <a:xfrm>
            <a:off x="452406" y="994012"/>
            <a:ext cx="1080000" cy="4662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altLang="ko-KR" sz="1200" dirty="0" smtClean="0"/>
              <a:t>Black</a:t>
            </a:r>
          </a:p>
          <a:p>
            <a:pPr algn="ctr"/>
            <a:r>
              <a:rPr lang="en-US" altLang="ko-KR" sz="1200" dirty="0" smtClean="0"/>
              <a:t>(common)</a:t>
            </a:r>
          </a:p>
          <a:p>
            <a:endParaRPr lang="ko-KR" altLang="en-US" dirty="0"/>
          </a:p>
        </p:txBody>
      </p:sp>
      <p:sp>
        <p:nvSpPr>
          <p:cNvPr id="71" name="CustomShape 20"/>
          <p:cNvSpPr/>
          <p:nvPr/>
        </p:nvSpPr>
        <p:spPr>
          <a:xfrm>
            <a:off x="4417527" y="1196033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1"/>
          <p:cNvSpPr/>
          <p:nvPr/>
        </p:nvSpPr>
        <p:spPr>
          <a:xfrm>
            <a:off x="4416087" y="1254713"/>
            <a:ext cx="5392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1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3" name="CustomShape 22"/>
          <p:cNvSpPr/>
          <p:nvPr/>
        </p:nvSpPr>
        <p:spPr>
          <a:xfrm>
            <a:off x="4955727" y="1196033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23"/>
          <p:cNvSpPr/>
          <p:nvPr/>
        </p:nvSpPr>
        <p:spPr>
          <a:xfrm>
            <a:off x="4955727" y="1254713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5" name="CustomShape 24"/>
          <p:cNvSpPr/>
          <p:nvPr/>
        </p:nvSpPr>
        <p:spPr>
          <a:xfrm>
            <a:off x="4425840" y="201442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25"/>
          <p:cNvSpPr/>
          <p:nvPr/>
        </p:nvSpPr>
        <p:spPr>
          <a:xfrm>
            <a:off x="4381496" y="2073460"/>
            <a:ext cx="582184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3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7" name="CustomShape 26"/>
          <p:cNvSpPr/>
          <p:nvPr/>
        </p:nvSpPr>
        <p:spPr>
          <a:xfrm>
            <a:off x="4964040" y="201442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27"/>
          <p:cNvSpPr/>
          <p:nvPr/>
        </p:nvSpPr>
        <p:spPr>
          <a:xfrm>
            <a:off x="4964040" y="207346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Output 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9" name="CustomShape 28"/>
          <p:cNvSpPr/>
          <p:nvPr/>
        </p:nvSpPr>
        <p:spPr>
          <a:xfrm>
            <a:off x="4425840" y="2365420"/>
            <a:ext cx="54576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9"/>
          <p:cNvSpPr/>
          <p:nvPr/>
        </p:nvSpPr>
        <p:spPr>
          <a:xfrm>
            <a:off x="4424400" y="2422660"/>
            <a:ext cx="5392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4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1" name="CustomShape 30"/>
          <p:cNvSpPr/>
          <p:nvPr/>
        </p:nvSpPr>
        <p:spPr>
          <a:xfrm>
            <a:off x="4964040" y="2365420"/>
            <a:ext cx="103320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1"/>
          <p:cNvSpPr/>
          <p:nvPr/>
        </p:nvSpPr>
        <p:spPr>
          <a:xfrm>
            <a:off x="4964040" y="242266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Output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3" name="CustomShape 32"/>
          <p:cNvSpPr/>
          <p:nvPr/>
        </p:nvSpPr>
        <p:spPr>
          <a:xfrm>
            <a:off x="4425840" y="2786058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3"/>
          <p:cNvSpPr/>
          <p:nvPr/>
        </p:nvSpPr>
        <p:spPr>
          <a:xfrm>
            <a:off x="4424400" y="2844738"/>
            <a:ext cx="5392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5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5" name="CustomShape 34"/>
          <p:cNvSpPr/>
          <p:nvPr/>
        </p:nvSpPr>
        <p:spPr>
          <a:xfrm>
            <a:off x="4964040" y="2786058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5"/>
          <p:cNvSpPr/>
          <p:nvPr/>
        </p:nvSpPr>
        <p:spPr>
          <a:xfrm>
            <a:off x="4964040" y="2844738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Output 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7" name="CustomShape 36"/>
          <p:cNvSpPr/>
          <p:nvPr/>
        </p:nvSpPr>
        <p:spPr>
          <a:xfrm>
            <a:off x="4425840" y="3221236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37"/>
          <p:cNvSpPr/>
          <p:nvPr/>
        </p:nvSpPr>
        <p:spPr>
          <a:xfrm>
            <a:off x="4424400" y="3279916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9" name="CustomShape 38"/>
          <p:cNvSpPr/>
          <p:nvPr/>
        </p:nvSpPr>
        <p:spPr>
          <a:xfrm>
            <a:off x="4964040" y="3221236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9"/>
          <p:cNvSpPr/>
          <p:nvPr/>
        </p:nvSpPr>
        <p:spPr>
          <a:xfrm>
            <a:off x="4964040" y="3279916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1" name="CustomShape 40"/>
          <p:cNvSpPr/>
          <p:nvPr/>
        </p:nvSpPr>
        <p:spPr>
          <a:xfrm>
            <a:off x="4376880" y="785794"/>
            <a:ext cx="1544400" cy="53172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RFID Reader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GPIO 단자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2" name="CustomShape 41"/>
          <p:cNvSpPr/>
          <p:nvPr/>
        </p:nvSpPr>
        <p:spPr>
          <a:xfrm>
            <a:off x="1573496" y="1718958"/>
            <a:ext cx="2808000" cy="495596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2"/>
          <p:cNvSpPr/>
          <p:nvPr/>
        </p:nvSpPr>
        <p:spPr>
          <a:xfrm>
            <a:off x="1560993" y="2186598"/>
            <a:ext cx="2844000" cy="313708"/>
          </a:xfrm>
          <a:prstGeom prst="bentConnector3">
            <a:avLst>
              <a:gd name="adj1" fmla="val 42985"/>
            </a:avLst>
          </a:prstGeom>
          <a:noFill/>
          <a:ln w="255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3"/>
          <p:cNvSpPr/>
          <p:nvPr/>
        </p:nvSpPr>
        <p:spPr>
          <a:xfrm>
            <a:off x="1552680" y="2655318"/>
            <a:ext cx="2844000" cy="273616"/>
          </a:xfrm>
          <a:prstGeom prst="bentConnector3">
            <a:avLst>
              <a:gd name="adj1" fmla="val 38822"/>
            </a:avLst>
          </a:pr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45"/>
          <p:cNvSpPr/>
          <p:nvPr/>
        </p:nvSpPr>
        <p:spPr>
          <a:xfrm flipV="1">
            <a:off x="1622880" y="1431678"/>
            <a:ext cx="2801160" cy="1925640"/>
          </a:xfrm>
          <a:prstGeom prst="bentConnector3">
            <a:avLst>
              <a:gd name="adj1" fmla="val 58556"/>
            </a:avLst>
          </a:prstGeom>
          <a:noFill/>
          <a:ln w="255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46"/>
          <p:cNvSpPr/>
          <p:nvPr/>
        </p:nvSpPr>
        <p:spPr>
          <a:xfrm flipV="1">
            <a:off x="1619746" y="1785926"/>
            <a:ext cx="2772000" cy="1835632"/>
          </a:xfrm>
          <a:prstGeom prst="bentConnector3">
            <a:avLst>
              <a:gd name="adj1" fmla="val 91005"/>
            </a:avLst>
          </a:prstGeom>
          <a:noFill/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47"/>
          <p:cNvSpPr/>
          <p:nvPr/>
        </p:nvSpPr>
        <p:spPr>
          <a:xfrm>
            <a:off x="4417887" y="1571612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8"/>
          <p:cNvSpPr/>
          <p:nvPr/>
        </p:nvSpPr>
        <p:spPr>
          <a:xfrm>
            <a:off x="4416087" y="1630292"/>
            <a:ext cx="536913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9" name="CustomShape 49"/>
          <p:cNvSpPr/>
          <p:nvPr/>
        </p:nvSpPr>
        <p:spPr>
          <a:xfrm>
            <a:off x="4956087" y="1571612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0"/>
          <p:cNvSpPr/>
          <p:nvPr/>
        </p:nvSpPr>
        <p:spPr>
          <a:xfrm>
            <a:off x="4956087" y="1630292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cxnSp>
        <p:nvCxnSpPr>
          <p:cNvPr id="103" name="꺾인 연결선 102"/>
          <p:cNvCxnSpPr/>
          <p:nvPr/>
        </p:nvCxnSpPr>
        <p:spPr>
          <a:xfrm>
            <a:off x="1565541" y="1196549"/>
            <a:ext cx="1692000" cy="216000"/>
          </a:xfrm>
          <a:prstGeom prst="bentConnector3">
            <a:avLst>
              <a:gd name="adj1" fmla="val 10065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stomShape 47"/>
          <p:cNvSpPr/>
          <p:nvPr/>
        </p:nvSpPr>
        <p:spPr>
          <a:xfrm>
            <a:off x="3205976" y="1370778"/>
            <a:ext cx="108000" cy="108000"/>
          </a:xfrm>
          <a:prstGeom prst="ellipse">
            <a:avLst/>
          </a:prstGeom>
          <a:solidFill>
            <a:schemeClr val="tx1"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Picture 85"/>
          <p:cNvPicPr/>
          <p:nvPr/>
        </p:nvPicPr>
        <p:blipFill>
          <a:blip r:embed="rId2"/>
          <a:stretch/>
        </p:blipFill>
        <p:spPr>
          <a:xfrm>
            <a:off x="3095612" y="3731916"/>
            <a:ext cx="2782800" cy="26974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51"/>
          <p:cNvSpPr/>
          <p:nvPr/>
        </p:nvSpPr>
        <p:spPr>
          <a:xfrm>
            <a:off x="238092" y="5157360"/>
            <a:ext cx="2286016" cy="1043640"/>
          </a:xfrm>
          <a:prstGeom prst="wedgeRectCallout">
            <a:avLst>
              <a:gd name="adj1" fmla="val 84143"/>
              <a:gd name="adj2" fmla="val 743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solidFill>
              <a:schemeClr val="accent1">
                <a:shade val="50000"/>
                <a:alpha val="56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큐라이트 ST45L-BZ-2, DC 제품은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검정   – 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리더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Pin1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, DC+V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빨강선 – 리더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Pin3,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Out 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녹색선 – 리더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Pin4,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Out 1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갈색선 – 리더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Pin5,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Out 2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7" name="CustomShape 37"/>
          <p:cNvSpPr/>
          <p:nvPr/>
        </p:nvSpPr>
        <p:spPr>
          <a:xfrm>
            <a:off x="6189006" y="1000108"/>
            <a:ext cx="3621778" cy="2428892"/>
          </a:xfrm>
          <a:prstGeom prst="rect">
            <a:avLst/>
          </a:prstGeom>
          <a:solidFill>
            <a:schemeClr val="bg1">
              <a:alpha val="56000"/>
            </a:scheme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lvl="0" indent="-171000">
              <a:buClr>
                <a:srgbClr val="222267"/>
              </a:buClr>
              <a:buFont typeface="Arial"/>
              <a:buChar char="•"/>
            </a:pP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큐라이트 ST45LF 모델은 공통(–) </a:t>
            </a: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전원만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지원하므로 사용할 수 없습니다.</a:t>
            </a:r>
          </a:p>
          <a:p>
            <a:pPr marL="171360" lvl="0" indent="-171000">
              <a:buClr>
                <a:srgbClr val="222267"/>
              </a:buClr>
              <a:buFont typeface="Arial"/>
              <a:buChar char="•"/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LED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경광등이 공통전원이 양극성으로 양방향 모두 사용할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그림과 같이 경광등의 직류전원의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‘+’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극성을 리더 단자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번에 연결하고 경광등의 공통 단자도 리더의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 연결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나머지 경광등의 색상은 프로그램 쪽과 합의하여 결선을 하여야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CustomShape 19"/>
          <p:cNvSpPr/>
          <p:nvPr/>
        </p:nvSpPr>
        <p:spPr>
          <a:xfrm>
            <a:off x="452406" y="1460226"/>
            <a:ext cx="1080000" cy="4680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Red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(Lamp)</a:t>
            </a:r>
            <a:endParaRPr lang="ko-KR" altLang="en-US" sz="1200" dirty="0"/>
          </a:p>
        </p:txBody>
      </p:sp>
      <p:sp>
        <p:nvSpPr>
          <p:cNvPr id="101" name="CustomShape 52"/>
          <p:cNvSpPr/>
          <p:nvPr/>
        </p:nvSpPr>
        <p:spPr>
          <a:xfrm>
            <a:off x="166654" y="3516894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Line 1"/>
          <p:cNvSpPr/>
          <p:nvPr/>
        </p:nvSpPr>
        <p:spPr>
          <a:xfrm>
            <a:off x="6156000" y="87264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"/>
          <p:cNvSpPr/>
          <p:nvPr/>
        </p:nvSpPr>
        <p:spPr>
          <a:xfrm>
            <a:off x="52560" y="53496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58520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6.4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F800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리더  </a:t>
            </a:r>
            <a:r>
              <a:rPr lang="en-US" altLang="ko-KR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NPN/</a:t>
            </a:r>
            <a:r>
              <a:rPr 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PNP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복합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형 </a:t>
            </a:r>
            <a:r>
              <a:rPr lang="ko-KR" alt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포토</a:t>
            </a:r>
            <a:r>
              <a:rPr lang="en-US" sz="14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결선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6227640" y="58775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DIO 결선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방법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8" name="그림 57" descr="제목 없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4" y="928670"/>
            <a:ext cx="2857520" cy="3161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74" y="5072074"/>
            <a:ext cx="2778599" cy="11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ustomShape 37"/>
          <p:cNvSpPr/>
          <p:nvPr/>
        </p:nvSpPr>
        <p:spPr>
          <a:xfrm>
            <a:off x="6881826" y="4540354"/>
            <a:ext cx="2428892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RFID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Reader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GPIO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단자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번호 순번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오른쪽 끝 위부터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altLang="ko-KR" sz="1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왼쪽 끝 위가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812880" y="610920"/>
            <a:ext cx="328320" cy="36936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236520" y="1042920"/>
            <a:ext cx="1728360" cy="24476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9"/>
          <p:cNvSpPr/>
          <p:nvPr/>
        </p:nvSpPr>
        <p:spPr>
          <a:xfrm>
            <a:off x="4386240" y="3703680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4367160" y="2620800"/>
            <a:ext cx="6868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Pin11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1" name="CustomShape 13"/>
          <p:cNvSpPr/>
          <p:nvPr/>
        </p:nvSpPr>
        <p:spPr>
          <a:xfrm>
            <a:off x="593640" y="1376280"/>
            <a:ext cx="8395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포토센서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2" name="CustomShape 14"/>
          <p:cNvSpPr/>
          <p:nvPr/>
        </p:nvSpPr>
        <p:spPr>
          <a:xfrm>
            <a:off x="1542960" y="3968640"/>
            <a:ext cx="58320" cy="58320"/>
          </a:xfrm>
          <a:prstGeom prst="ellipse">
            <a:avLst/>
          </a:prstGeom>
          <a:solidFill>
            <a:srgbClr val="000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5"/>
          <p:cNvSpPr/>
          <p:nvPr/>
        </p:nvSpPr>
        <p:spPr>
          <a:xfrm>
            <a:off x="1537880" y="4112582"/>
            <a:ext cx="58320" cy="58320"/>
          </a:xfrm>
          <a:prstGeom prst="ellipse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6"/>
          <p:cNvSpPr/>
          <p:nvPr/>
        </p:nvSpPr>
        <p:spPr>
          <a:xfrm>
            <a:off x="474840" y="1628640"/>
            <a:ext cx="1093320" cy="4662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17"/>
          <p:cNvSpPr/>
          <p:nvPr/>
        </p:nvSpPr>
        <p:spPr>
          <a:xfrm>
            <a:off x="474840" y="1687680"/>
            <a:ext cx="1077480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ko-KR" alt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갈색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(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V+)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6" name="CustomShape 18"/>
          <p:cNvSpPr/>
          <p:nvPr/>
        </p:nvSpPr>
        <p:spPr>
          <a:xfrm>
            <a:off x="474840" y="2095560"/>
            <a:ext cx="1093320" cy="4680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19"/>
          <p:cNvSpPr/>
          <p:nvPr/>
        </p:nvSpPr>
        <p:spPr>
          <a:xfrm>
            <a:off x="424062" y="2154240"/>
            <a:ext cx="1171352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백색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(</a:t>
            </a:r>
            <a:r>
              <a:rPr lang="ko-KR" alt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신호선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8" name="CustomShape 20"/>
          <p:cNvSpPr/>
          <p:nvPr/>
        </p:nvSpPr>
        <p:spPr>
          <a:xfrm>
            <a:off x="474840" y="2563920"/>
            <a:ext cx="1093320" cy="4662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1"/>
          <p:cNvSpPr/>
          <p:nvPr/>
        </p:nvSpPr>
        <p:spPr>
          <a:xfrm>
            <a:off x="474840" y="2576520"/>
            <a:ext cx="1077480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ko-KR" alt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청색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(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GND)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0" name="CustomShape 22"/>
          <p:cNvSpPr/>
          <p:nvPr/>
        </p:nvSpPr>
        <p:spPr>
          <a:xfrm>
            <a:off x="4425840" y="186228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3"/>
          <p:cNvSpPr/>
          <p:nvPr/>
        </p:nvSpPr>
        <p:spPr>
          <a:xfrm>
            <a:off x="4424400" y="1920960"/>
            <a:ext cx="5392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2" name="CustomShape 24"/>
          <p:cNvSpPr/>
          <p:nvPr/>
        </p:nvSpPr>
        <p:spPr>
          <a:xfrm>
            <a:off x="4964040" y="186228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5"/>
          <p:cNvSpPr/>
          <p:nvPr/>
        </p:nvSpPr>
        <p:spPr>
          <a:xfrm>
            <a:off x="4964040" y="192096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4" name="CustomShape 26"/>
          <p:cNvSpPr/>
          <p:nvPr/>
        </p:nvSpPr>
        <p:spPr>
          <a:xfrm>
            <a:off x="4425840" y="221292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5" name="CustomShape 27"/>
          <p:cNvSpPr/>
          <p:nvPr/>
        </p:nvSpPr>
        <p:spPr>
          <a:xfrm>
            <a:off x="4964040" y="221292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  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6" name="CustomShape 28"/>
          <p:cNvSpPr/>
          <p:nvPr/>
        </p:nvSpPr>
        <p:spPr>
          <a:xfrm>
            <a:off x="4425840" y="2563920"/>
            <a:ext cx="54576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9"/>
          <p:cNvSpPr/>
          <p:nvPr/>
        </p:nvSpPr>
        <p:spPr>
          <a:xfrm>
            <a:off x="4964040" y="2563920"/>
            <a:ext cx="103320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0"/>
          <p:cNvSpPr/>
          <p:nvPr/>
        </p:nvSpPr>
        <p:spPr>
          <a:xfrm>
            <a:off x="4964040" y="262080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Input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9" name="CustomShape 31"/>
          <p:cNvSpPr/>
          <p:nvPr/>
        </p:nvSpPr>
        <p:spPr>
          <a:xfrm>
            <a:off x="4425840" y="291312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2"/>
          <p:cNvSpPr/>
          <p:nvPr/>
        </p:nvSpPr>
        <p:spPr>
          <a:xfrm>
            <a:off x="4964040" y="291312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3"/>
          <p:cNvSpPr/>
          <p:nvPr/>
        </p:nvSpPr>
        <p:spPr>
          <a:xfrm>
            <a:off x="4425840" y="329400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4"/>
          <p:cNvSpPr/>
          <p:nvPr/>
        </p:nvSpPr>
        <p:spPr>
          <a:xfrm>
            <a:off x="4424400" y="3352680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3" name="CustomShape 35"/>
          <p:cNvSpPr/>
          <p:nvPr/>
        </p:nvSpPr>
        <p:spPr>
          <a:xfrm>
            <a:off x="4964040" y="329400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6"/>
          <p:cNvSpPr/>
          <p:nvPr/>
        </p:nvSpPr>
        <p:spPr>
          <a:xfrm>
            <a:off x="4964040" y="335268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5" name="CustomShape 37"/>
          <p:cNvSpPr/>
          <p:nvPr/>
        </p:nvSpPr>
        <p:spPr>
          <a:xfrm>
            <a:off x="4452934" y="4000918"/>
            <a:ext cx="1544400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RFID Reader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GPIO 단자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6" name="CustomShape 38"/>
          <p:cNvSpPr/>
          <p:nvPr/>
        </p:nvSpPr>
        <p:spPr>
          <a:xfrm>
            <a:off x="1552680" y="1916280"/>
            <a:ext cx="2871360" cy="142560"/>
          </a:xfrm>
          <a:prstGeom prst="bentConnector3">
            <a:avLst>
              <a:gd name="adj1" fmla="val 43788"/>
            </a:avLst>
          </a:prstGeom>
          <a:noFill/>
          <a:ln w="255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9"/>
          <p:cNvSpPr/>
          <p:nvPr/>
        </p:nvSpPr>
        <p:spPr>
          <a:xfrm>
            <a:off x="1552680" y="2382840"/>
            <a:ext cx="2865240" cy="355320"/>
          </a:xfrm>
          <a:prstGeom prst="bentConnector3">
            <a:avLst>
              <a:gd name="adj1" fmla="val 68810"/>
            </a:avLst>
          </a:prstGeom>
          <a:noFill/>
          <a:ln w="25560">
            <a:solidFill>
              <a:schemeClr val="bg2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40"/>
          <p:cNvSpPr/>
          <p:nvPr/>
        </p:nvSpPr>
        <p:spPr>
          <a:xfrm>
            <a:off x="1552680" y="2805120"/>
            <a:ext cx="2844000" cy="981070"/>
          </a:xfrm>
          <a:prstGeom prst="bentConnector3">
            <a:avLst>
              <a:gd name="adj1" fmla="val 50083"/>
            </a:avLst>
          </a:prstGeom>
          <a:noFill/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1"/>
          <p:cNvSpPr/>
          <p:nvPr/>
        </p:nvSpPr>
        <p:spPr>
          <a:xfrm flipV="1">
            <a:off x="1440550" y="2071678"/>
            <a:ext cx="2988000" cy="1928826"/>
          </a:xfrm>
          <a:prstGeom prst="bentConnector3">
            <a:avLst>
              <a:gd name="adj1" fmla="val 46149"/>
            </a:avLst>
          </a:prstGeom>
          <a:noFill/>
          <a:ln w="255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2"/>
          <p:cNvSpPr/>
          <p:nvPr/>
        </p:nvSpPr>
        <p:spPr>
          <a:xfrm flipV="1">
            <a:off x="1559536" y="3786190"/>
            <a:ext cx="2844000" cy="355162"/>
          </a:xfrm>
          <a:prstGeom prst="bentConnector3">
            <a:avLst>
              <a:gd name="adj1" fmla="val 57889"/>
            </a:avLst>
          </a:prstGeom>
          <a:noFill/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4"/>
          <p:cNvSpPr/>
          <p:nvPr/>
        </p:nvSpPr>
        <p:spPr>
          <a:xfrm>
            <a:off x="4964040" y="364500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5"/>
          <p:cNvSpPr/>
          <p:nvPr/>
        </p:nvSpPr>
        <p:spPr>
          <a:xfrm>
            <a:off x="4964040" y="370368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3" name="CustomShape 46"/>
          <p:cNvSpPr/>
          <p:nvPr/>
        </p:nvSpPr>
        <p:spPr>
          <a:xfrm>
            <a:off x="3141266" y="3713993"/>
            <a:ext cx="144000" cy="144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7"/>
          <p:cNvSpPr/>
          <p:nvPr/>
        </p:nvSpPr>
        <p:spPr>
          <a:xfrm>
            <a:off x="2738422" y="2000240"/>
            <a:ext cx="144000" cy="144000"/>
          </a:xfrm>
          <a:prstGeom prst="ellipse">
            <a:avLst/>
          </a:prstGeom>
          <a:solidFill>
            <a:schemeClr val="tx1"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60"/>
          <p:cNvPicPr/>
          <p:nvPr/>
        </p:nvPicPr>
        <p:blipFill>
          <a:blip r:embed="rId4"/>
          <a:srcRect l="10137" t="9140" r="15616" b="13087"/>
          <a:stretch/>
        </p:blipFill>
        <p:spPr>
          <a:xfrm rot="5400000">
            <a:off x="2293528" y="2257610"/>
            <a:ext cx="193320" cy="26784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49"/>
          <p:cNvSpPr/>
          <p:nvPr/>
        </p:nvSpPr>
        <p:spPr>
          <a:xfrm>
            <a:off x="2068432" y="2053508"/>
            <a:ext cx="642942" cy="500066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1"/>
          <p:cNvSpPr/>
          <p:nvPr/>
        </p:nvSpPr>
        <p:spPr>
          <a:xfrm>
            <a:off x="2095480" y="2071678"/>
            <a:ext cx="857256" cy="35719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1.5 </a:t>
            </a:r>
            <a:r>
              <a:rPr lang="en-US" sz="11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K</a:t>
            </a:r>
            <a:r>
              <a:rPr lang="el-GR" sz="11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Ω</a:t>
            </a:r>
            <a:endParaRPr lang="en-US" sz="11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8" name="그림 97" descr="제목 없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6" y="4333893"/>
            <a:ext cx="3071834" cy="2524107"/>
          </a:xfrm>
          <a:prstGeom prst="rect">
            <a:avLst/>
          </a:prstGeom>
        </p:spPr>
      </p:pic>
      <p:sp>
        <p:nvSpPr>
          <p:cNvPr id="99" name="CustomShape 43"/>
          <p:cNvSpPr/>
          <p:nvPr/>
        </p:nvSpPr>
        <p:spPr>
          <a:xfrm>
            <a:off x="4425840" y="364500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2238356" y="571480"/>
            <a:ext cx="3358660" cy="1038600"/>
          </a:xfrm>
          <a:prstGeom prst="wedgeRectCallout">
            <a:avLst>
              <a:gd name="adj1" fmla="val -42019"/>
              <a:gd name="adj2" fmla="val 87601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BEN3M-PDT 미러반사 제품은</a:t>
            </a:r>
            <a:r>
              <a:rPr 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맑은 고딕"/>
              </a:rPr>
              <a:t>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그림과 </a:t>
            </a:r>
            <a:r>
              <a:rPr lang="en-US" sz="1000" b="0" strike="noStrike" spc="-1" dirty="0" err="1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같이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전류제한용으로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저항을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직렬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연결하여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사용합니다</a:t>
            </a:r>
            <a:r>
              <a:rPr lang="en-US" altLang="ko-KR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n-US" altLang="ko-KR" sz="1000" b="0" strike="noStrike" spc="-1" dirty="0" smtClean="0">
              <a:solidFill>
                <a:srgbClr val="222267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>
              <a:lnSpc>
                <a:spcPct val="100000"/>
              </a:lnSpc>
            </a:pP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발루프사의 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“BOS012C”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센서도 같은 결선 방법으로  사용합니다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1" name="CustomShape 11"/>
          <p:cNvSpPr/>
          <p:nvPr/>
        </p:nvSpPr>
        <p:spPr>
          <a:xfrm>
            <a:off x="485280" y="3714752"/>
            <a:ext cx="1076400" cy="5839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2"/>
          <p:cNvSpPr/>
          <p:nvPr/>
        </p:nvSpPr>
        <p:spPr>
          <a:xfrm>
            <a:off x="434160" y="3786190"/>
            <a:ext cx="1176480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12~24VDC </a:t>
            </a: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Power Supply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3095612" y="5072074"/>
            <a:ext cx="1857388" cy="857256"/>
          </a:xfrm>
          <a:prstGeom prst="wedgeRectCallout">
            <a:avLst>
              <a:gd name="adj1" fmla="val -51318"/>
              <a:gd name="adj2" fmla="val 101823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solidFill>
              <a:srgbClr val="0000FF">
                <a:alpha val="4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 BEN3M-PDT 미러반사 제품은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맑은 고딕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PNP </a:t>
            </a:r>
            <a:r>
              <a:rPr lang="ko-KR" altLang="en-US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단자를 사용하여 결선합니다</a:t>
            </a:r>
            <a:r>
              <a:rPr lang="en-US" altLang="ko-KR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95480" y="2843280"/>
            <a:ext cx="3476160" cy="158585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1.1   </a:t>
            </a: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네트워크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확인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1.2   웹 </a:t>
            </a: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페이지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접속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1.3  </a:t>
            </a:r>
            <a:r>
              <a:rPr lang="ko-KR" altLang="en-US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접속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05" name="Picture 11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3309926" y="2195026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HY견고딕" pitchFamily="18" charset="-127"/>
                <a:ea typeface="HY견고딕" pitchFamily="18" charset="-127"/>
                <a:hlinkClick r:id="rId3" action="ppaction://hlinksldjump"/>
              </a:rPr>
              <a:t>1. 리더기 연결</a:t>
            </a:r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73" y="571480"/>
            <a:ext cx="15664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2" name="Line 1"/>
          <p:cNvSpPr/>
          <p:nvPr/>
        </p:nvSpPr>
        <p:spPr>
          <a:xfrm>
            <a:off x="6156000" y="87264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"/>
          <p:cNvSpPr/>
          <p:nvPr/>
        </p:nvSpPr>
        <p:spPr>
          <a:xfrm>
            <a:off x="106800" y="57148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58520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6.5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F800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리더  </a:t>
            </a:r>
            <a:r>
              <a:rPr lang="en-US" altLang="ko-KR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en-US" sz="1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PNP</a:t>
            </a:r>
            <a:r>
              <a:rPr lang="en-US" sz="14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형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포토</a:t>
            </a:r>
            <a:r>
              <a:rPr lang="en-US" sz="14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결선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6227640" y="58775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DIO 결선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방법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8" name="그림 57" descr="제목 없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4" y="928670"/>
            <a:ext cx="2857520" cy="3161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74" y="5072074"/>
            <a:ext cx="2778599" cy="11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ustomShape 37"/>
          <p:cNvSpPr/>
          <p:nvPr/>
        </p:nvSpPr>
        <p:spPr>
          <a:xfrm>
            <a:off x="6881826" y="4540354"/>
            <a:ext cx="2428892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RFID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Reader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GPIO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단자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번호 순번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오른쪽 끝 위부터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altLang="ko-KR" sz="1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왼쪽 끝 위가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613018" y="3041542"/>
            <a:ext cx="288000" cy="28800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595282" y="1665562"/>
            <a:ext cx="1428760" cy="16920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9"/>
          <p:cNvSpPr/>
          <p:nvPr/>
        </p:nvSpPr>
        <p:spPr>
          <a:xfrm>
            <a:off x="4386240" y="3703680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4367160" y="2620800"/>
            <a:ext cx="6868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Pin12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1" name="CustomShape 13"/>
          <p:cNvSpPr/>
          <p:nvPr/>
        </p:nvSpPr>
        <p:spPr>
          <a:xfrm>
            <a:off x="865432" y="3051344"/>
            <a:ext cx="8395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포토센서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CustomShape 14"/>
          <p:cNvSpPr/>
          <p:nvPr/>
        </p:nvSpPr>
        <p:spPr>
          <a:xfrm>
            <a:off x="1542960" y="3968640"/>
            <a:ext cx="58320" cy="58320"/>
          </a:xfrm>
          <a:prstGeom prst="ellipse">
            <a:avLst/>
          </a:prstGeom>
          <a:solidFill>
            <a:srgbClr val="000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5"/>
          <p:cNvSpPr/>
          <p:nvPr/>
        </p:nvSpPr>
        <p:spPr>
          <a:xfrm>
            <a:off x="1537880" y="4112582"/>
            <a:ext cx="58320" cy="58320"/>
          </a:xfrm>
          <a:prstGeom prst="ellipse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2"/>
          <p:cNvSpPr/>
          <p:nvPr/>
        </p:nvSpPr>
        <p:spPr>
          <a:xfrm>
            <a:off x="4425840" y="186228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3"/>
          <p:cNvSpPr/>
          <p:nvPr/>
        </p:nvSpPr>
        <p:spPr>
          <a:xfrm>
            <a:off x="4424400" y="1920960"/>
            <a:ext cx="53928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2" name="CustomShape 24"/>
          <p:cNvSpPr/>
          <p:nvPr/>
        </p:nvSpPr>
        <p:spPr>
          <a:xfrm>
            <a:off x="4964040" y="186228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5"/>
          <p:cNvSpPr/>
          <p:nvPr/>
        </p:nvSpPr>
        <p:spPr>
          <a:xfrm>
            <a:off x="4964040" y="192096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4" name="CustomShape 26"/>
          <p:cNvSpPr/>
          <p:nvPr/>
        </p:nvSpPr>
        <p:spPr>
          <a:xfrm>
            <a:off x="4425840" y="221292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5" name="CustomShape 27"/>
          <p:cNvSpPr/>
          <p:nvPr/>
        </p:nvSpPr>
        <p:spPr>
          <a:xfrm>
            <a:off x="4964040" y="221292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  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6" name="CustomShape 28"/>
          <p:cNvSpPr/>
          <p:nvPr/>
        </p:nvSpPr>
        <p:spPr>
          <a:xfrm>
            <a:off x="4425840" y="2563920"/>
            <a:ext cx="54576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9"/>
          <p:cNvSpPr/>
          <p:nvPr/>
        </p:nvSpPr>
        <p:spPr>
          <a:xfrm>
            <a:off x="4964040" y="2563920"/>
            <a:ext cx="103320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0"/>
          <p:cNvSpPr/>
          <p:nvPr/>
        </p:nvSpPr>
        <p:spPr>
          <a:xfrm>
            <a:off x="4964040" y="262080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Input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9" name="CustomShape 31"/>
          <p:cNvSpPr/>
          <p:nvPr/>
        </p:nvSpPr>
        <p:spPr>
          <a:xfrm>
            <a:off x="4425840" y="291312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2"/>
          <p:cNvSpPr/>
          <p:nvPr/>
        </p:nvSpPr>
        <p:spPr>
          <a:xfrm>
            <a:off x="4964040" y="291312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3"/>
          <p:cNvSpPr/>
          <p:nvPr/>
        </p:nvSpPr>
        <p:spPr>
          <a:xfrm>
            <a:off x="4425840" y="329400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4"/>
          <p:cNvSpPr/>
          <p:nvPr/>
        </p:nvSpPr>
        <p:spPr>
          <a:xfrm>
            <a:off x="4424400" y="3352680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3" name="CustomShape 35"/>
          <p:cNvSpPr/>
          <p:nvPr/>
        </p:nvSpPr>
        <p:spPr>
          <a:xfrm>
            <a:off x="4964040" y="329400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6"/>
          <p:cNvSpPr/>
          <p:nvPr/>
        </p:nvSpPr>
        <p:spPr>
          <a:xfrm>
            <a:off x="4964040" y="335268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5" name="CustomShape 37"/>
          <p:cNvSpPr/>
          <p:nvPr/>
        </p:nvSpPr>
        <p:spPr>
          <a:xfrm>
            <a:off x="4452934" y="4000918"/>
            <a:ext cx="1544400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RFID Reader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GPIO 단자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7" name="CustomShape 39"/>
          <p:cNvSpPr/>
          <p:nvPr/>
        </p:nvSpPr>
        <p:spPr>
          <a:xfrm>
            <a:off x="1895810" y="2382840"/>
            <a:ext cx="2520000" cy="355320"/>
          </a:xfrm>
          <a:prstGeom prst="bentConnector3">
            <a:avLst>
              <a:gd name="adj1" fmla="val 68810"/>
            </a:avLst>
          </a:prstGeom>
          <a:noFill/>
          <a:ln w="25560">
            <a:solidFill>
              <a:schemeClr val="bg2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40"/>
          <p:cNvSpPr/>
          <p:nvPr/>
        </p:nvSpPr>
        <p:spPr>
          <a:xfrm>
            <a:off x="1881166" y="2805120"/>
            <a:ext cx="2520000" cy="981070"/>
          </a:xfrm>
          <a:prstGeom prst="bentConnector3">
            <a:avLst>
              <a:gd name="adj1" fmla="val 53308"/>
            </a:avLst>
          </a:prstGeom>
          <a:noFill/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2"/>
          <p:cNvSpPr/>
          <p:nvPr/>
        </p:nvSpPr>
        <p:spPr>
          <a:xfrm flipV="1">
            <a:off x="1579856" y="3786190"/>
            <a:ext cx="2844000" cy="355162"/>
          </a:xfrm>
          <a:prstGeom prst="bentConnector3">
            <a:avLst>
              <a:gd name="adj1" fmla="val 57889"/>
            </a:avLst>
          </a:prstGeom>
          <a:noFill/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4"/>
          <p:cNvSpPr/>
          <p:nvPr/>
        </p:nvSpPr>
        <p:spPr>
          <a:xfrm>
            <a:off x="4964040" y="3645000"/>
            <a:ext cx="10332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5"/>
          <p:cNvSpPr/>
          <p:nvPr/>
        </p:nvSpPr>
        <p:spPr>
          <a:xfrm>
            <a:off x="4964040" y="3703680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3" name="CustomShape 46"/>
          <p:cNvSpPr/>
          <p:nvPr/>
        </p:nvSpPr>
        <p:spPr>
          <a:xfrm>
            <a:off x="3141266" y="3713993"/>
            <a:ext cx="144000" cy="144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7"/>
          <p:cNvSpPr/>
          <p:nvPr/>
        </p:nvSpPr>
        <p:spPr>
          <a:xfrm>
            <a:off x="2629284" y="1965378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60"/>
          <p:cNvPicPr/>
          <p:nvPr/>
        </p:nvPicPr>
        <p:blipFill>
          <a:blip r:embed="rId5"/>
          <a:srcRect l="10137" t="9140" r="15616" b="13087"/>
          <a:stretch/>
        </p:blipFill>
        <p:spPr>
          <a:xfrm rot="5400000">
            <a:off x="3150784" y="2257610"/>
            <a:ext cx="193320" cy="26784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51"/>
          <p:cNvSpPr/>
          <p:nvPr/>
        </p:nvSpPr>
        <p:spPr>
          <a:xfrm>
            <a:off x="2991238" y="2456860"/>
            <a:ext cx="604440" cy="25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1.5 </a:t>
            </a:r>
            <a:r>
              <a:rPr lang="en-US" sz="10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K</a:t>
            </a:r>
            <a:r>
              <a:rPr lang="el-GR" sz="10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Ω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9" name="CustomShape 43"/>
          <p:cNvSpPr/>
          <p:nvPr/>
        </p:nvSpPr>
        <p:spPr>
          <a:xfrm>
            <a:off x="4425840" y="3645000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2095480" y="571480"/>
            <a:ext cx="3358660" cy="1038600"/>
          </a:xfrm>
          <a:prstGeom prst="wedgeRectCallout">
            <a:avLst>
              <a:gd name="adj1" fmla="val -50187"/>
              <a:gd name="adj2" fmla="val 70971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BA2M-DDT-P </a:t>
            </a: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제품은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맑은 고딕"/>
              </a:rPr>
              <a:t>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그림과 </a:t>
            </a:r>
            <a:r>
              <a:rPr lang="en-US" sz="1000" b="0" strike="noStrike" spc="-1" dirty="0" err="1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같이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전류제한용으로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저항을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직렬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연결하여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사용합니다</a:t>
            </a:r>
            <a:r>
              <a:rPr lang="en-US" altLang="ko-KR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n-US" altLang="ko-KR" sz="1000" b="0" strike="noStrike" spc="-1" dirty="0" smtClean="0">
              <a:solidFill>
                <a:srgbClr val="222267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pPr>
              <a:lnSpc>
                <a:spcPct val="100000"/>
              </a:lnSpc>
            </a:pP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발루프사의 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“BOS012C”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센서도 같은 결선 방법으로  사용합니다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1" name="CustomShape 11"/>
          <p:cNvSpPr/>
          <p:nvPr/>
        </p:nvSpPr>
        <p:spPr>
          <a:xfrm>
            <a:off x="485280" y="3714752"/>
            <a:ext cx="1076400" cy="5839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2"/>
          <p:cNvSpPr/>
          <p:nvPr/>
        </p:nvSpPr>
        <p:spPr>
          <a:xfrm>
            <a:off x="434160" y="3786190"/>
            <a:ext cx="1176480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12~24VDC </a:t>
            </a: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Power Supply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84" y="4929222"/>
            <a:ext cx="37234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CustomShape 8"/>
          <p:cNvSpPr/>
          <p:nvPr/>
        </p:nvSpPr>
        <p:spPr>
          <a:xfrm>
            <a:off x="3738554" y="5000636"/>
            <a:ext cx="1928826" cy="857256"/>
          </a:xfrm>
          <a:prstGeom prst="wedgeRectCallout">
            <a:avLst>
              <a:gd name="adj1" fmla="val -51318"/>
              <a:gd name="adj2" fmla="val 101823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 w="19050">
            <a:solidFill>
              <a:srgbClr val="0000FF">
                <a:alpha val="4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BA2M-DDT-P </a:t>
            </a: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제품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제어출력 회로도 입니다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4" name="CustomShape 16"/>
          <p:cNvSpPr/>
          <p:nvPr/>
        </p:nvSpPr>
        <p:spPr>
          <a:xfrm>
            <a:off x="666720" y="1818554"/>
            <a:ext cx="1214446" cy="396000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갈색 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(V+)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" name="CustomShape 16"/>
          <p:cNvSpPr/>
          <p:nvPr/>
        </p:nvSpPr>
        <p:spPr>
          <a:xfrm>
            <a:off x="666720" y="2214554"/>
            <a:ext cx="1214446" cy="396000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검정 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(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신호선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1595414" y="3998916"/>
            <a:ext cx="1080000" cy="1588"/>
          </a:xfrm>
          <a:prstGeom prst="line">
            <a:avLst/>
          </a:prstGeom>
          <a:ln w="222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 rot="5400000">
            <a:off x="1677778" y="3009710"/>
            <a:ext cx="1980000" cy="1588"/>
          </a:xfrm>
          <a:prstGeom prst="line">
            <a:avLst/>
          </a:prstGeom>
          <a:ln w="222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1881166" y="2000240"/>
            <a:ext cx="2556000" cy="1588"/>
          </a:xfrm>
          <a:prstGeom prst="line">
            <a:avLst/>
          </a:prstGeom>
          <a:ln w="222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stomShape 16"/>
          <p:cNvSpPr/>
          <p:nvPr/>
        </p:nvSpPr>
        <p:spPr>
          <a:xfrm>
            <a:off x="666720" y="2604372"/>
            <a:ext cx="1214446" cy="396000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청색 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(GND)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그림 147" descr="릴레이 접점 센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546736"/>
            <a:ext cx="2050471" cy="1382066"/>
          </a:xfrm>
          <a:prstGeom prst="rect">
            <a:avLst/>
          </a:prstGeom>
        </p:spPr>
      </p:pic>
      <p:pic>
        <p:nvPicPr>
          <p:cNvPr id="146" name="그림 145" descr="릴레이 접점 회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6" y="4643446"/>
            <a:ext cx="2661510" cy="2143116"/>
          </a:xfrm>
          <a:prstGeom prst="rect">
            <a:avLst/>
          </a:prstGeom>
        </p:spPr>
      </p:pic>
      <p:cxnSp>
        <p:nvCxnSpPr>
          <p:cNvPr id="147" name="직선 연결선 146"/>
          <p:cNvCxnSpPr/>
          <p:nvPr/>
        </p:nvCxnSpPr>
        <p:spPr>
          <a:xfrm>
            <a:off x="1452538" y="4111312"/>
            <a:ext cx="2700000" cy="1588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2" name="Line 1"/>
          <p:cNvSpPr/>
          <p:nvPr/>
        </p:nvSpPr>
        <p:spPr>
          <a:xfrm>
            <a:off x="6156000" y="87264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"/>
          <p:cNvSpPr/>
          <p:nvPr/>
        </p:nvSpPr>
        <p:spPr>
          <a:xfrm>
            <a:off x="52560" y="534960"/>
            <a:ext cx="9799200" cy="5760720"/>
          </a:xfrm>
          <a:prstGeom prst="rect">
            <a:avLst/>
          </a:prstGeom>
          <a:noFill/>
          <a:ln w="9360">
            <a:solidFill>
              <a:srgbClr val="CC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3"/>
          <p:cNvSpPr/>
          <p:nvPr/>
        </p:nvSpPr>
        <p:spPr>
          <a:xfrm>
            <a:off x="82440" y="68400"/>
            <a:ext cx="7585204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6.6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경광등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sz="16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외부 입출력 연결</a:t>
            </a:r>
            <a:r>
              <a:rPr lang="en-US" sz="16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F800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리더  </a:t>
            </a:r>
            <a:r>
              <a:rPr lang="en-US" altLang="ko-KR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ko-KR" altLang="en-US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접점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형 </a:t>
            </a:r>
            <a:r>
              <a:rPr lang="ko-KR" alt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포토</a:t>
            </a:r>
            <a:r>
              <a:rPr lang="en-US" sz="14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센서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휴먼모음T" pitchFamily="18" charset="-127"/>
                <a:ea typeface="휴먼모음T" pitchFamily="18" charset="-127"/>
              </a:rPr>
              <a:t>결선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6227640" y="58775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DIO 결선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방법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8" name="그림 57" descr="제목 없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4" y="928670"/>
            <a:ext cx="2857520" cy="3161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6074" y="5072074"/>
            <a:ext cx="2778599" cy="11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ustomShape 37"/>
          <p:cNvSpPr/>
          <p:nvPr/>
        </p:nvSpPr>
        <p:spPr>
          <a:xfrm>
            <a:off x="6881826" y="4540354"/>
            <a:ext cx="2428892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RFID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Reader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GPIO 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단자 </a:t>
            </a:r>
            <a:r>
              <a:rPr 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번호 순번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오른쪽 끝 위부터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 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altLang="ko-KR" sz="1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00000"/>
              </a:lnSpc>
            </a:pP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왼쪽 끝 위가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아래가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번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2738422" y="5357826"/>
            <a:ext cx="1857388" cy="642942"/>
          </a:xfrm>
          <a:prstGeom prst="wedgeRectCallout">
            <a:avLst>
              <a:gd name="adj1" fmla="val -50423"/>
              <a:gd name="adj2" fmla="val 72732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 w="12700">
            <a:solidFill>
              <a:srgbClr val="0000FF">
                <a:alpha val="4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BX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시리즈의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제어출력 회로도 입니다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3" name="Line 1"/>
          <p:cNvSpPr/>
          <p:nvPr/>
        </p:nvSpPr>
        <p:spPr>
          <a:xfrm>
            <a:off x="6156000" y="87264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307282" y="3143248"/>
            <a:ext cx="288000" cy="288000"/>
          </a:xfrm>
          <a:prstGeom prst="ellipse">
            <a:avLst/>
          </a:prstGeom>
          <a:solidFill>
            <a:srgbClr val="FF0000">
              <a:alpha val="53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452406" y="1990684"/>
            <a:ext cx="1332000" cy="133481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9"/>
          <p:cNvSpPr/>
          <p:nvPr/>
        </p:nvSpPr>
        <p:spPr>
          <a:xfrm>
            <a:off x="4100488" y="4028802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Pin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8" name="CustomShape 13"/>
          <p:cNvSpPr/>
          <p:nvPr/>
        </p:nvSpPr>
        <p:spPr>
          <a:xfrm>
            <a:off x="684456" y="3286124"/>
            <a:ext cx="8395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포토센서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3" name="CustomShape 24"/>
          <p:cNvSpPr/>
          <p:nvPr/>
        </p:nvSpPr>
        <p:spPr>
          <a:xfrm>
            <a:off x="4685908" y="2187402"/>
            <a:ext cx="10080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V+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15" name="CustomShape 26"/>
          <p:cNvSpPr/>
          <p:nvPr/>
        </p:nvSpPr>
        <p:spPr>
          <a:xfrm>
            <a:off x="4140088" y="2538042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16" name="CustomShape 27"/>
          <p:cNvSpPr/>
          <p:nvPr/>
        </p:nvSpPr>
        <p:spPr>
          <a:xfrm>
            <a:off x="4686601" y="2538042"/>
            <a:ext cx="10080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  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17" name="CustomShape 28"/>
          <p:cNvSpPr/>
          <p:nvPr/>
        </p:nvSpPr>
        <p:spPr>
          <a:xfrm>
            <a:off x="4140019" y="2886938"/>
            <a:ext cx="54720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r>
              <a:rPr lang="en-US" altLang="ko-KR" sz="1100" dirty="0" smtClean="0"/>
              <a:t>Pin13</a:t>
            </a:r>
            <a:endParaRPr lang="ko-KR" altLang="en-US" dirty="0"/>
          </a:p>
        </p:txBody>
      </p:sp>
      <p:sp>
        <p:nvSpPr>
          <p:cNvPr id="118" name="CustomShape 29"/>
          <p:cNvSpPr/>
          <p:nvPr/>
        </p:nvSpPr>
        <p:spPr>
          <a:xfrm>
            <a:off x="4686298" y="2887137"/>
            <a:ext cx="1008000" cy="3488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Input 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굴림"/>
              </a:rPr>
              <a:t>2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0" name="CustomShape 31"/>
          <p:cNvSpPr/>
          <p:nvPr/>
        </p:nvSpPr>
        <p:spPr>
          <a:xfrm>
            <a:off x="4140088" y="3234432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2"/>
          <p:cNvSpPr/>
          <p:nvPr/>
        </p:nvSpPr>
        <p:spPr>
          <a:xfrm>
            <a:off x="4686472" y="3235384"/>
            <a:ext cx="10080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3"/>
          <p:cNvSpPr/>
          <p:nvPr/>
        </p:nvSpPr>
        <p:spPr>
          <a:xfrm>
            <a:off x="4140088" y="3619122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4"/>
          <p:cNvSpPr/>
          <p:nvPr/>
        </p:nvSpPr>
        <p:spPr>
          <a:xfrm>
            <a:off x="4138648" y="3677802"/>
            <a:ext cx="63612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4" name="CustomShape 35"/>
          <p:cNvSpPr/>
          <p:nvPr/>
        </p:nvSpPr>
        <p:spPr>
          <a:xfrm>
            <a:off x="4685908" y="3619122"/>
            <a:ext cx="10080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6"/>
          <p:cNvSpPr/>
          <p:nvPr/>
        </p:nvSpPr>
        <p:spPr>
          <a:xfrm>
            <a:off x="4678288" y="3677802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6" name="CustomShape 37"/>
          <p:cNvSpPr/>
          <p:nvPr/>
        </p:nvSpPr>
        <p:spPr>
          <a:xfrm>
            <a:off x="4167182" y="4326040"/>
            <a:ext cx="1544400" cy="460282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RFID Reader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GPIO 단자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7" name="CustomShape 39"/>
          <p:cNvSpPr/>
          <p:nvPr/>
        </p:nvSpPr>
        <p:spPr>
          <a:xfrm>
            <a:off x="1595414" y="2563431"/>
            <a:ext cx="2520000" cy="468000"/>
          </a:xfrm>
          <a:prstGeom prst="bentConnector3">
            <a:avLst>
              <a:gd name="adj1" fmla="val 68810"/>
            </a:avLst>
          </a:prstGeom>
          <a:noFill/>
          <a:ln w="255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4"/>
          <p:cNvSpPr/>
          <p:nvPr/>
        </p:nvSpPr>
        <p:spPr>
          <a:xfrm>
            <a:off x="4685908" y="3970122"/>
            <a:ext cx="100800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5"/>
          <p:cNvSpPr/>
          <p:nvPr/>
        </p:nvSpPr>
        <p:spPr>
          <a:xfrm>
            <a:off x="4678288" y="4028802"/>
            <a:ext cx="1017360" cy="272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V-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33" name="CustomShape 47"/>
          <p:cNvSpPr/>
          <p:nvPr/>
        </p:nvSpPr>
        <p:spPr>
          <a:xfrm>
            <a:off x="2343532" y="2290500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Picture 60"/>
          <p:cNvPicPr/>
          <p:nvPr/>
        </p:nvPicPr>
        <p:blipFill>
          <a:blip r:embed="rId6"/>
          <a:srcRect l="10137" t="9140" r="15616" b="13087"/>
          <a:stretch/>
        </p:blipFill>
        <p:spPr>
          <a:xfrm rot="5400000">
            <a:off x="3704376" y="2904921"/>
            <a:ext cx="193320" cy="26784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51"/>
          <p:cNvSpPr/>
          <p:nvPr/>
        </p:nvSpPr>
        <p:spPr>
          <a:xfrm>
            <a:off x="3452802" y="2714620"/>
            <a:ext cx="604440" cy="25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1.5 </a:t>
            </a:r>
            <a:r>
              <a:rPr lang="en-US" sz="10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K</a:t>
            </a:r>
            <a:r>
              <a:rPr lang="el-GR" sz="10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돋움" pitchFamily="50" charset="-127"/>
                <a:ea typeface="돋움" pitchFamily="50" charset="-127"/>
              </a:rPr>
              <a:t>Ω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6" name="CustomShape 43"/>
          <p:cNvSpPr/>
          <p:nvPr/>
        </p:nvSpPr>
        <p:spPr>
          <a:xfrm>
            <a:off x="4140088" y="3970122"/>
            <a:ext cx="545760" cy="3506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8"/>
          <p:cNvSpPr/>
          <p:nvPr/>
        </p:nvSpPr>
        <p:spPr>
          <a:xfrm>
            <a:off x="2308720" y="890202"/>
            <a:ext cx="3358660" cy="1038600"/>
          </a:xfrm>
          <a:prstGeom prst="wedgeRectCallout">
            <a:avLst>
              <a:gd name="adj1" fmla="val -45980"/>
              <a:gd name="adj2" fmla="val 82977"/>
            </a:avLst>
          </a:prstGeom>
          <a:solidFill>
            <a:schemeClr val="accent1">
              <a:lumMod val="40000"/>
              <a:lumOff val="60000"/>
              <a:alpha val="45000"/>
            </a:schemeClr>
          </a:solidFill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오토닉스사의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BX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시리즈의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제품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에서 접접형</a:t>
            </a:r>
            <a:r>
              <a:rPr 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은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맑은 고딕"/>
              </a:rPr>
              <a:t> 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그림과 </a:t>
            </a:r>
            <a:r>
              <a:rPr lang="en-US" sz="1000" b="0" strike="noStrike" spc="-1" dirty="0" err="1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같이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전류제한용으로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저항을 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직렬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연결하여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사용합니다</a:t>
            </a:r>
            <a:r>
              <a:rPr lang="en-US" altLang="ko-KR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</a:p>
          <a:p>
            <a:endParaRPr lang="en-US" altLang="ko-KR" sz="1000" spc="-1" dirty="0" smtClean="0">
              <a:solidFill>
                <a:srgbClr val="222267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  <a:p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일반적인 릴레이도 아래와 같이 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V+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를 공통단자에 결선을 하고 </a:t>
            </a:r>
            <a:r>
              <a:rPr lang="ko-KR" alt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신호선은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리더쪽에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결선을 합니다</a:t>
            </a:r>
            <a:r>
              <a:rPr lang="en-US" altLang="ko-KR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altLang="ko-KR" sz="1000" b="0" strike="noStrike" spc="-1" dirty="0" smtClean="0">
              <a:solidFill>
                <a:srgbClr val="222267"/>
              </a:solidFill>
              <a:uFill>
                <a:solidFill>
                  <a:srgbClr val="FFFFFF"/>
                </a:solidFill>
              </a:uFill>
              <a:latin typeface="맑은 고딕"/>
              <a:ea typeface="맑은 고딕"/>
            </a:endParaRPr>
          </a:p>
        </p:txBody>
      </p:sp>
      <p:sp>
        <p:nvSpPr>
          <p:cNvPr id="138" name="CustomShape 11"/>
          <p:cNvSpPr/>
          <p:nvPr/>
        </p:nvSpPr>
        <p:spPr>
          <a:xfrm>
            <a:off x="376138" y="3754122"/>
            <a:ext cx="1076400" cy="5839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2"/>
          <p:cNvSpPr/>
          <p:nvPr/>
        </p:nvSpPr>
        <p:spPr>
          <a:xfrm>
            <a:off x="347496" y="3825560"/>
            <a:ext cx="1176480" cy="45540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12~24VDC </a:t>
            </a:r>
          </a:p>
          <a:p>
            <a:pPr algn="ctr">
              <a:lnSpc>
                <a:spcPct val="100000"/>
              </a:lnSpc>
            </a:pPr>
            <a:r>
              <a:rPr lang="en-US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굴림"/>
              </a:rPr>
              <a:t>Power Supply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0" name="CustomShape 16"/>
          <p:cNvSpPr/>
          <p:nvPr/>
        </p:nvSpPr>
        <p:spPr>
          <a:xfrm>
            <a:off x="595282" y="2143676"/>
            <a:ext cx="1000132" cy="285752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COM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CustomShape 16"/>
          <p:cNvSpPr/>
          <p:nvPr/>
        </p:nvSpPr>
        <p:spPr>
          <a:xfrm>
            <a:off x="595282" y="2426673"/>
            <a:ext cx="1000132" cy="285752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ko-KR" alt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신호선 </a:t>
            </a: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N.C.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2" name="직선 연결선 141"/>
          <p:cNvCxnSpPr/>
          <p:nvPr/>
        </p:nvCxnSpPr>
        <p:spPr>
          <a:xfrm>
            <a:off x="1445232" y="3925283"/>
            <a:ext cx="936000" cy="158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 rot="5400000">
            <a:off x="1590026" y="3136832"/>
            <a:ext cx="1584000" cy="158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/>
          <p:cNvCxnSpPr/>
          <p:nvPr/>
        </p:nvCxnSpPr>
        <p:spPr>
          <a:xfrm>
            <a:off x="1595414" y="2325362"/>
            <a:ext cx="2556000" cy="158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stomShape 16"/>
          <p:cNvSpPr/>
          <p:nvPr/>
        </p:nvSpPr>
        <p:spPr>
          <a:xfrm>
            <a:off x="595282" y="2706307"/>
            <a:ext cx="1000132" cy="285752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DC +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0" name="CustomShape 16"/>
          <p:cNvSpPr/>
          <p:nvPr/>
        </p:nvSpPr>
        <p:spPr>
          <a:xfrm>
            <a:off x="595282" y="2992059"/>
            <a:ext cx="1000132" cy="285752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altLang="ko-K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DC GND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1" name="직선 연결선 150"/>
          <p:cNvCxnSpPr/>
          <p:nvPr/>
        </p:nvCxnSpPr>
        <p:spPr>
          <a:xfrm>
            <a:off x="1595414" y="2857496"/>
            <a:ext cx="792000" cy="1588"/>
          </a:xfrm>
          <a:prstGeom prst="line">
            <a:avLst/>
          </a:prstGeom>
          <a:ln w="222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ustomShape 47"/>
          <p:cNvSpPr/>
          <p:nvPr/>
        </p:nvSpPr>
        <p:spPr>
          <a:xfrm>
            <a:off x="2340274" y="2821374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53" name="직선 연결선 152"/>
          <p:cNvCxnSpPr/>
          <p:nvPr/>
        </p:nvCxnSpPr>
        <p:spPr>
          <a:xfrm>
            <a:off x="1595414" y="3143248"/>
            <a:ext cx="504000" cy="1588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 rot="5400000">
            <a:off x="1608686" y="3623374"/>
            <a:ext cx="972000" cy="1588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ustomShape 47"/>
          <p:cNvSpPr/>
          <p:nvPr/>
        </p:nvSpPr>
        <p:spPr>
          <a:xfrm>
            <a:off x="2054522" y="4071942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8"/>
          <p:cNvSpPr/>
          <p:nvPr/>
        </p:nvSpPr>
        <p:spPr>
          <a:xfrm>
            <a:off x="4141464" y="2188836"/>
            <a:ext cx="547200" cy="348840"/>
          </a:xfrm>
          <a:prstGeom prst="rect">
            <a:avLst/>
          </a:prstGeom>
          <a:solidFill>
            <a:schemeClr val="bg1"/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/>
            <a:r>
              <a:rPr lang="en-US" altLang="ko-KR" sz="1100" dirty="0" smtClean="0"/>
              <a:t>Pin1</a:t>
            </a:r>
            <a:endParaRPr lang="ko-KR" altLang="en-US" dirty="0"/>
          </a:p>
        </p:txBody>
      </p:sp>
      <p:sp>
        <p:nvSpPr>
          <p:cNvPr id="60" name="Line 48"/>
          <p:cNvSpPr/>
          <p:nvPr/>
        </p:nvSpPr>
        <p:spPr>
          <a:xfrm>
            <a:off x="3334865" y="3038558"/>
            <a:ext cx="360" cy="10810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9"/>
          <p:cNvSpPr/>
          <p:nvPr/>
        </p:nvSpPr>
        <p:spPr>
          <a:xfrm>
            <a:off x="3138724" y="3291050"/>
            <a:ext cx="801360" cy="571320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50"/>
          <p:cNvSpPr/>
          <p:nvPr/>
        </p:nvSpPr>
        <p:spPr>
          <a:xfrm>
            <a:off x="3406924" y="3441890"/>
            <a:ext cx="6044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1.5 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63" name="Picture 59"/>
          <p:cNvPicPr/>
          <p:nvPr/>
        </p:nvPicPr>
        <p:blipFill>
          <a:blip r:embed="rId6"/>
          <a:srcRect l="10137" t="9140" r="15616" b="13087"/>
          <a:stretch/>
        </p:blipFill>
        <p:spPr>
          <a:xfrm>
            <a:off x="3255114" y="3429000"/>
            <a:ext cx="193320" cy="267840"/>
          </a:xfrm>
          <a:prstGeom prst="rect">
            <a:avLst/>
          </a:prstGeom>
          <a:ln w="9360">
            <a:noFill/>
          </a:ln>
        </p:spPr>
      </p:pic>
      <p:sp>
        <p:nvSpPr>
          <p:cNvPr id="64" name="CustomShape 8"/>
          <p:cNvSpPr/>
          <p:nvPr/>
        </p:nvSpPr>
        <p:spPr>
          <a:xfrm>
            <a:off x="2238356" y="4214818"/>
            <a:ext cx="1857388" cy="714380"/>
          </a:xfrm>
          <a:prstGeom prst="wedgeRectCallout">
            <a:avLst>
              <a:gd name="adj1" fmla="val -1407"/>
              <a:gd name="adj2" fmla="val -104499"/>
            </a:avLst>
          </a:prstGeom>
          <a:solidFill>
            <a:schemeClr val="accent1">
              <a:lumMod val="20000"/>
              <a:lumOff val="80000"/>
              <a:alpha val="45000"/>
            </a:schemeClr>
          </a:solidFill>
          <a:ln w="12700">
            <a:solidFill>
              <a:schemeClr val="accent1">
                <a:shade val="50000"/>
                <a:alpha val="4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접점입력 방식으로 </a:t>
            </a:r>
            <a:r>
              <a:rPr lang="ko-KR" altLang="en-US" sz="1000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오입력이</a:t>
            </a:r>
            <a:r>
              <a:rPr lang="ko-KR" altLang="en-US" sz="1000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있을 경우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풀다운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저항을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달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면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안정적인</a:t>
            </a:r>
            <a:r>
              <a:rPr lang="en-US" sz="1000" b="0" strike="noStrike" spc="-1" dirty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신호</a:t>
            </a:r>
            <a:r>
              <a:rPr 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</a:t>
            </a:r>
            <a:r>
              <a:rPr lang="ko-KR" altLang="en-US" sz="1000" b="0" strike="noStrike" spc="-1" dirty="0" err="1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입력로</a:t>
            </a:r>
            <a:r>
              <a:rPr lang="ko-KR" altLang="en-US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 문제 해결 가능합니다</a:t>
            </a:r>
            <a:r>
              <a:rPr lang="en-US" altLang="ko-KR" sz="1000" b="0" strike="noStrike" spc="-1" dirty="0" smtClean="0">
                <a:solidFill>
                  <a:srgbClr val="222267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맑은 고딕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65" name="CustomShape 47"/>
          <p:cNvSpPr/>
          <p:nvPr/>
        </p:nvSpPr>
        <p:spPr>
          <a:xfrm>
            <a:off x="3301051" y="2990400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47"/>
          <p:cNvSpPr/>
          <p:nvPr/>
        </p:nvSpPr>
        <p:spPr>
          <a:xfrm>
            <a:off x="3301613" y="4071380"/>
            <a:ext cx="72000" cy="72000"/>
          </a:xfrm>
          <a:prstGeom prst="ellips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3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763" name="CustomShape 1"/>
          <p:cNvSpPr/>
          <p:nvPr/>
        </p:nvSpPr>
        <p:spPr>
          <a:xfrm>
            <a:off x="3309926" y="2195026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</a:t>
            </a: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. </a:t>
            </a: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참고 자료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179280" y="549360"/>
            <a:ext cx="4105080" cy="21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2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7.1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참고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자료 : </a:t>
            </a:r>
            <a:r>
              <a:rPr lang="ko-KR" alt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 외형도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3" y="785794"/>
            <a:ext cx="476453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4738686" y="1571612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Reader I/O Panel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구성</a:t>
            </a:r>
            <a:endParaRPr lang="en-US" altLang="ko-KR" b="1" dirty="0" smtClean="0">
              <a:latin typeface="돋움" pitchFamily="50" charset="-127"/>
              <a:ea typeface="돋움" pitchFamily="50" charset="-127"/>
            </a:endParaRPr>
          </a:p>
          <a:p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왼쪽 아래의 그림에서 왼쪽에서 </a:t>
            </a:r>
            <a:r>
              <a:rPr lang="ko-KR" altLang="en-US" dirty="0" err="1" smtClean="0">
                <a:latin typeface="돋움" pitchFamily="50" charset="-127"/>
                <a:ea typeface="돋움" pitchFamily="50" charset="-127"/>
              </a:rPr>
              <a:t>부터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 단자의 구성은 아래와 같습니다</a:t>
            </a: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LAN TCP/IP and </a:t>
            </a:r>
            <a:r>
              <a:rPr lang="en-US" altLang="ko-KR" sz="1600" dirty="0" err="1" smtClean="0">
                <a:latin typeface="돋움" pitchFamily="50" charset="-127"/>
                <a:ea typeface="돋움" pitchFamily="50" charset="-127"/>
              </a:rPr>
              <a:t>PoE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 port</a:t>
            </a: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보조 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DC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전원 단자</a:t>
            </a:r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Reset button</a:t>
            </a: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USB A</a:t>
            </a: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USB B</a:t>
            </a: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</a:t>
            </a:r>
            <a:r>
              <a:rPr lang="en-US" altLang="ko-KR" sz="1600" dirty="0" err="1" smtClean="0">
                <a:latin typeface="돋움" pitchFamily="50" charset="-127"/>
                <a:ea typeface="돋움" pitchFamily="50" charset="-127"/>
              </a:rPr>
              <a:t>SDCard</a:t>
            </a:r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</a:t>
            </a:r>
            <a:r>
              <a:rPr lang="fr-FR" altLang="ko-KR" sz="1600" dirty="0" smtClean="0">
                <a:latin typeface="돋움" pitchFamily="50" charset="-127"/>
                <a:ea typeface="돋움" pitchFamily="50" charset="-127"/>
              </a:rPr>
              <a:t> 9-pin D female RS-232 serial port</a:t>
            </a: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16-pin I/O terminal block (GPIO)</a:t>
            </a:r>
          </a:p>
          <a:p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• DC </a:t>
            </a:r>
            <a:r>
              <a:rPr lang="ko-KR" altLang="en-US" sz="1600" dirty="0" err="1" smtClean="0">
                <a:latin typeface="돋움" pitchFamily="50" charset="-127"/>
                <a:ea typeface="돋움" pitchFamily="50" charset="-127"/>
              </a:rPr>
              <a:t>아답터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 정격 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12V, 2.5A (50W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이하</a:t>
            </a: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endParaRPr lang="ko-KR" altLang="en-US" sz="1600" dirty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4286256"/>
            <a:ext cx="4357689" cy="211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ustomShape 4"/>
          <p:cNvSpPr/>
          <p:nvPr/>
        </p:nvSpPr>
        <p:spPr>
          <a:xfrm>
            <a:off x="6235560" y="1214422"/>
            <a:ext cx="3636000" cy="281466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게이트웨이에서 리더 접근이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안될때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방화벽이 문제 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제어판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-&gt; windows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방화벽으로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들어 갑니다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화면의 왼쪽에서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방화벽 설정 또는 해제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방화벽 사용 안 함으로 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방화벽을 낮췄는데도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안되는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경우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④ [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제어판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\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모든 제어판 항목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\Windows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방화벽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\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허용되는 프로그램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으로 들어가서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⑤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아래의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개가 보이면 개인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공용을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enable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로 변경</a:t>
            </a:r>
          </a:p>
        </p:txBody>
      </p:sp>
      <p:sp>
        <p:nvSpPr>
          <p:cNvPr id="791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2"/>
          <p:cNvSpPr/>
          <p:nvPr/>
        </p:nvSpPr>
        <p:spPr>
          <a:xfrm>
            <a:off x="179280" y="549360"/>
            <a:ext cx="4105080" cy="21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3"/>
          <p:cNvSpPr/>
          <p:nvPr/>
        </p:nvSpPr>
        <p:spPr>
          <a:xfrm>
            <a:off x="82440" y="68400"/>
            <a:ext cx="6799386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7.2 참고 자료 :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프로그램에서 리더 접근이 안될 때</a:t>
            </a:r>
            <a:endParaRPr lang="en-US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795" name="CustomShape 5"/>
          <p:cNvSpPr/>
          <p:nvPr/>
        </p:nvSpPr>
        <p:spPr>
          <a:xfrm>
            <a:off x="6227640" y="764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방화벽</a:t>
            </a:r>
            <a:r>
              <a:rPr lang="ko-KR" alt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을 확인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799" name="그림 11"/>
          <p:cNvPicPr/>
          <p:nvPr/>
        </p:nvPicPr>
        <p:blipFill>
          <a:blip r:embed="rId3"/>
          <a:stretch/>
        </p:blipFill>
        <p:spPr>
          <a:xfrm>
            <a:off x="4129414" y="4200996"/>
            <a:ext cx="4609800" cy="609120"/>
          </a:xfrm>
          <a:prstGeom prst="rect">
            <a:avLst/>
          </a:prstGeom>
          <a:ln>
            <a:noFill/>
          </a:ln>
        </p:spPr>
      </p:pic>
      <p:pic>
        <p:nvPicPr>
          <p:cNvPr id="800" name="그림 14"/>
          <p:cNvPicPr/>
          <p:nvPr/>
        </p:nvPicPr>
        <p:blipFill>
          <a:blip r:embed="rId4"/>
          <a:stretch/>
        </p:blipFill>
        <p:spPr>
          <a:xfrm>
            <a:off x="4292796" y="4905516"/>
            <a:ext cx="4381200" cy="812520"/>
          </a:xfrm>
          <a:prstGeom prst="rect">
            <a:avLst/>
          </a:prstGeom>
          <a:ln>
            <a:noFill/>
          </a:ln>
        </p:spPr>
      </p:pic>
      <p:pic>
        <p:nvPicPr>
          <p:cNvPr id="801" name="그림 17"/>
          <p:cNvPicPr/>
          <p:nvPr/>
        </p:nvPicPr>
        <p:blipFill>
          <a:blip r:embed="rId5"/>
          <a:stretch/>
        </p:blipFill>
        <p:spPr>
          <a:xfrm>
            <a:off x="4173402" y="5794716"/>
            <a:ext cx="4463640" cy="63468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92" y="571481"/>
            <a:ext cx="42842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8290" y="1500174"/>
            <a:ext cx="4286280" cy="264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ustomShape 4"/>
          <p:cNvSpPr/>
          <p:nvPr/>
        </p:nvSpPr>
        <p:spPr>
          <a:xfrm>
            <a:off x="238092" y="57148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7" name="CustomShape 4"/>
          <p:cNvSpPr/>
          <p:nvPr/>
        </p:nvSpPr>
        <p:spPr>
          <a:xfrm>
            <a:off x="1767160" y="150017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1969230" y="2773888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166654" y="4274086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4024306" y="4286256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Line 1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2"/>
          <p:cNvSpPr/>
          <p:nvPr/>
        </p:nvSpPr>
        <p:spPr>
          <a:xfrm>
            <a:off x="179280" y="549360"/>
            <a:ext cx="4105080" cy="21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3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9120">
              <a:lnSpc>
                <a:spcPct val="115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7.3 참고 자료 : 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부가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기능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07" name="CustomShape 4"/>
          <p:cNvSpPr/>
          <p:nvPr/>
        </p:nvSpPr>
        <p:spPr>
          <a:xfrm>
            <a:off x="6235560" y="1185840"/>
            <a:ext cx="3470040" cy="281466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buAutoNum type="arabicPeriod"/>
            </a:pP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태그를 읽을 때 수신감도를 확인 할 수 있습니다</a:t>
            </a:r>
            <a:r>
              <a:rPr lang="en-US" altLang="ko-KR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240">
              <a:lnSpc>
                <a:spcPct val="12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RSSIFilter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= 10000 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수신값 = 10000 이하는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무시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2) RSSIFilter = 0 10000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수신값 = 10000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초과는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무시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이렇게 설정을 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게이트웨이에서 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“TCP Listener”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실행합니다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“Listener is Stopped”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누르면 태그 수신 값을 확인 할 수 있습니다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리더가 태그를 읽은 수신 감도를 확인하여 특정 수신 감도의 태그만 인식 합니다</a:t>
            </a:r>
            <a:r>
              <a:rPr lang="en-US" altLang="ko-KR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숨겨진 태그를 찾지 못하고 오인식이 발생하는 현장에서는 유용하게 사용될 수 있습니다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 marL="343080" indent="-342720">
              <a:lnSpc>
                <a:spcPct val="12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8" name="CustomShape 5"/>
          <p:cNvSpPr/>
          <p:nvPr/>
        </p:nvSpPr>
        <p:spPr>
          <a:xfrm>
            <a:off x="6227640" y="76464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오인식 제거용 필터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10" name="CustomShape 6"/>
          <p:cNvSpPr/>
          <p:nvPr/>
        </p:nvSpPr>
        <p:spPr>
          <a:xfrm>
            <a:off x="692640" y="831960"/>
            <a:ext cx="2462400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NotifyMode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NotifyAddress = 192.168.1.111:4000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NotifyFormat  = Custom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AutoMode = 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TagListFormat = Custom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TagListCustomFormat = %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i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,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Rssi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: %m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RSSIFilter = 10000 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380968" y="78579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80968" y="200024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2075372"/>
            <a:ext cx="4066401" cy="39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" name="그림 3"/>
          <p:cNvPicPr/>
          <p:nvPr/>
        </p:nvPicPr>
        <p:blipFill>
          <a:blip r:embed="rId3"/>
          <a:srcRect r="47239"/>
          <a:stretch/>
        </p:blipFill>
        <p:spPr>
          <a:xfrm>
            <a:off x="1238224" y="2789752"/>
            <a:ext cx="3240720" cy="3782520"/>
          </a:xfrm>
          <a:prstGeom prst="rect">
            <a:avLst/>
          </a:prstGeom>
          <a:ln>
            <a:noFill/>
          </a:ln>
        </p:spPr>
      </p:pic>
      <p:sp>
        <p:nvSpPr>
          <p:cNvPr id="12" name="CustomShape 4"/>
          <p:cNvSpPr/>
          <p:nvPr/>
        </p:nvSpPr>
        <p:spPr>
          <a:xfrm>
            <a:off x="1023910" y="271462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9"/>
          <p:cNvPicPr/>
          <p:nvPr/>
        </p:nvPicPr>
        <p:blipFill>
          <a:blip r:embed="rId2"/>
          <a:stretch/>
        </p:blipFill>
        <p:spPr>
          <a:xfrm>
            <a:off x="4125240" y="4796640"/>
            <a:ext cx="942480" cy="999720"/>
          </a:xfrm>
          <a:prstGeom prst="rect">
            <a:avLst/>
          </a:prstGeom>
          <a:ln w="9360">
            <a:noFill/>
          </a:ln>
        </p:spPr>
      </p:pic>
      <p:pic>
        <p:nvPicPr>
          <p:cNvPr id="812" name="Picture 10"/>
          <p:cNvPicPr/>
          <p:nvPr/>
        </p:nvPicPr>
        <p:blipFill>
          <a:blip r:embed="rId3"/>
          <a:stretch/>
        </p:blipFill>
        <p:spPr>
          <a:xfrm>
            <a:off x="380520" y="4868280"/>
            <a:ext cx="3744720" cy="972720"/>
          </a:xfrm>
          <a:prstGeom prst="rect">
            <a:avLst/>
          </a:prstGeom>
          <a:ln w="9360">
            <a:noFill/>
          </a:ln>
        </p:spPr>
      </p:pic>
      <p:sp>
        <p:nvSpPr>
          <p:cNvPr id="813" name="CustomShape 1"/>
          <p:cNvSpPr/>
          <p:nvPr/>
        </p:nvSpPr>
        <p:spPr>
          <a:xfrm>
            <a:off x="8229240" y="728640"/>
            <a:ext cx="856800" cy="79164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E5EEF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2"/>
          <p:cNvSpPr/>
          <p:nvPr/>
        </p:nvSpPr>
        <p:spPr>
          <a:xfrm>
            <a:off x="7689240" y="1520640"/>
            <a:ext cx="856800" cy="79164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E5EEF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5" name="Picture 26"/>
          <p:cNvPicPr/>
          <p:nvPr/>
        </p:nvPicPr>
        <p:blipFill>
          <a:blip r:embed="rId4"/>
          <a:stretch/>
        </p:blipFill>
        <p:spPr>
          <a:xfrm>
            <a:off x="667800" y="1699560"/>
            <a:ext cx="4176360" cy="2809440"/>
          </a:xfrm>
          <a:prstGeom prst="rect">
            <a:avLst/>
          </a:prstGeom>
          <a:ln w="9360">
            <a:noFill/>
          </a:ln>
        </p:spPr>
      </p:pic>
      <p:sp>
        <p:nvSpPr>
          <p:cNvPr id="816" name="CustomShape 3"/>
          <p:cNvSpPr/>
          <p:nvPr/>
        </p:nvSpPr>
        <p:spPr>
          <a:xfrm>
            <a:off x="5024880" y="1700640"/>
            <a:ext cx="4844520" cy="354492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[</a:t>
            </a:r>
            <a:r>
              <a:rPr lang="en-US" sz="11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수정이력</a:t>
            </a:r>
            <a:r>
              <a:rPr lang="en-US" sz="11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]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2016.9  </a:t>
            </a:r>
            <a:r>
              <a:rPr lang="en-US" sz="10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: </a:t>
            </a:r>
            <a:r>
              <a:rPr lang="ko-KR" altLang="en-US" sz="1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초안 작성 전체 </a:t>
            </a:r>
            <a:r>
              <a:rPr lang="en-US" altLang="ko-KR" sz="1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29</a:t>
            </a:r>
            <a:r>
              <a:rPr lang="ko-KR" altLang="en-US" sz="10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쪽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/>
            <a:r>
              <a:rPr lang="en-US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2016.12 : </a:t>
            </a:r>
            <a:r>
              <a:rPr lang="ko-KR" altLang="en-US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내용 추가 </a:t>
            </a:r>
            <a:r>
              <a:rPr lang="en-US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“</a:t>
            </a:r>
            <a:r>
              <a:rPr lang="en-US" altLang="ko-KR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5.3 </a:t>
            </a:r>
            <a:r>
              <a:rPr lang="ko-KR" altLang="en-US" sz="1000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리스너</a:t>
            </a:r>
            <a:r>
              <a:rPr lang="ko-KR" altLang="en-US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  </a:t>
            </a:r>
            <a:r>
              <a:rPr lang="en-US" altLang="ko-KR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+ Macro </a:t>
            </a:r>
            <a:r>
              <a:rPr lang="ko-KR" altLang="en-US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활용</a:t>
            </a:r>
            <a:r>
              <a:rPr lang="en-US" altLang="ko-KR" sz="10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HY강B"/>
                <a:ea typeface="HY강B"/>
              </a:rPr>
              <a:t>”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817" name="CustomShape 4"/>
          <p:cNvSpPr/>
          <p:nvPr/>
        </p:nvSpPr>
        <p:spPr>
          <a:xfrm>
            <a:off x="8805600" y="1520640"/>
            <a:ext cx="856800" cy="79164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E5EEF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그림 10"/>
          <p:cNvPicPr/>
          <p:nvPr/>
        </p:nvPicPr>
        <p:blipFill>
          <a:blip r:embed="rId2"/>
          <a:stretch/>
        </p:blipFill>
        <p:spPr>
          <a:xfrm>
            <a:off x="166654" y="642918"/>
            <a:ext cx="5581440" cy="3524040"/>
          </a:xfrm>
          <a:prstGeom prst="rect">
            <a:avLst/>
          </a:prstGeom>
          <a:ln w="9360"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512614" y="3860958"/>
            <a:ext cx="1868618" cy="2995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952604" y="3488268"/>
            <a:ext cx="328320" cy="369360"/>
          </a:xfrm>
          <a:prstGeom prst="ellipse">
            <a:avLst/>
          </a:prstGeom>
          <a:solidFill>
            <a:srgbClr val="FF0000">
              <a:alpha val="56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6310322" y="1000108"/>
            <a:ext cx="3470040" cy="342902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buAutoNum type="arabicPeriod"/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바탕화면의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내 </a:t>
            </a:r>
            <a:r>
              <a:rPr lang="en-U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네트워크</a:t>
            </a:r>
            <a:r>
              <a:rPr lang="en-U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환경</a:t>
            </a: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아이콘을 마우스 오른쪽 버튼 클릭  합니다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[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속성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을 선택하면 새 창이 생깁니다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로컬 영역 연결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아이콘을 마우스 오른쪽 버튼으로 클릭하여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속성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항목을 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내 컴퓨터의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아이피를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확인 할 것입니다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Line 4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6310322" y="642918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>
              <a:alpha val="62000"/>
            </a:srgb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PC의 바탕화면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1.1 리더기 연결 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네트워크 확인</a:t>
            </a: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738422" y="3143248"/>
            <a:ext cx="5760720" cy="3493800"/>
            <a:chOff x="222120" y="1236600"/>
            <a:chExt cx="5760720" cy="3493800"/>
          </a:xfrm>
        </p:grpSpPr>
        <p:pic>
          <p:nvPicPr>
            <p:cNvPr id="10" name="Picture 11"/>
            <p:cNvPicPr/>
            <p:nvPr/>
          </p:nvPicPr>
          <p:blipFill>
            <a:blip r:embed="rId3"/>
            <a:stretch/>
          </p:blipFill>
          <p:spPr>
            <a:xfrm>
              <a:off x="222120" y="1236600"/>
              <a:ext cx="5760720" cy="3493800"/>
            </a:xfrm>
            <a:prstGeom prst="rect">
              <a:avLst/>
            </a:prstGeom>
            <a:ln w="28440">
              <a:solidFill>
                <a:schemeClr val="tx1"/>
              </a:solidFill>
              <a:miter/>
            </a:ln>
          </p:spPr>
        </p:pic>
        <p:sp>
          <p:nvSpPr>
            <p:cNvPr id="11" name="CustomShape 1"/>
            <p:cNvSpPr/>
            <p:nvPr/>
          </p:nvSpPr>
          <p:spPr>
            <a:xfrm>
              <a:off x="3081240" y="4400640"/>
              <a:ext cx="1439640" cy="299520"/>
            </a:xfrm>
            <a:prstGeom prst="roundRect">
              <a:avLst>
                <a:gd name="adj" fmla="val 16667"/>
              </a:avLst>
            </a:prstGeom>
            <a:noFill/>
            <a:ln w="1908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2"/>
            <p:cNvSpPr/>
            <p:nvPr/>
          </p:nvSpPr>
          <p:spPr>
            <a:xfrm>
              <a:off x="2720880" y="4292640"/>
              <a:ext cx="328320" cy="369360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 w="1908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굴림"/>
                  <a:ea typeface="굴림"/>
                </a:rPr>
                <a:t>3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</a:endParaRPr>
            </a:p>
          </p:txBody>
        </p:sp>
      </p:grpSp>
      <p:sp>
        <p:nvSpPr>
          <p:cNvPr id="14" name="CustomShape 2"/>
          <p:cNvSpPr/>
          <p:nvPr/>
        </p:nvSpPr>
        <p:spPr>
          <a:xfrm>
            <a:off x="666720" y="1928802"/>
            <a:ext cx="328320" cy="369360"/>
          </a:xfrm>
          <a:prstGeom prst="ellipse">
            <a:avLst/>
          </a:prstGeom>
          <a:solidFill>
            <a:srgbClr val="FF0000">
              <a:alpha val="56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1"/>
          <p:cNvPicPr/>
          <p:nvPr/>
        </p:nvPicPr>
        <p:blipFill>
          <a:blip r:embed="rId2"/>
          <a:stretch/>
        </p:blipFill>
        <p:spPr>
          <a:xfrm>
            <a:off x="95216" y="571480"/>
            <a:ext cx="4047840" cy="394308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383936" y="2320720"/>
            <a:ext cx="1834920" cy="2520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2255576" y="215584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6" name="Line 3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6227640" y="500042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PC의</a:t>
            </a: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로컬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영역</a:t>
            </a: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연결 </a:t>
            </a:r>
            <a:r>
              <a:rPr lang="en-US" sz="1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속성</a:t>
            </a: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창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1.1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리더기 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연결 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네트워크 확인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…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735096" y="2613040"/>
            <a:ext cx="1201320" cy="2869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3667116" y="221455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595678" y="2786058"/>
            <a:ext cx="4466880" cy="3981240"/>
            <a:chOff x="4310058" y="2428868"/>
            <a:chExt cx="4466880" cy="3981240"/>
          </a:xfrm>
        </p:grpSpPr>
        <p:pic>
          <p:nvPicPr>
            <p:cNvPr id="12" name="Picture 13"/>
            <p:cNvPicPr/>
            <p:nvPr/>
          </p:nvPicPr>
          <p:blipFill>
            <a:blip r:embed="rId3"/>
            <a:stretch/>
          </p:blipFill>
          <p:spPr>
            <a:xfrm>
              <a:off x="4310058" y="2428868"/>
              <a:ext cx="4466880" cy="39812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3" name="CustomShape 1"/>
            <p:cNvSpPr/>
            <p:nvPr/>
          </p:nvSpPr>
          <p:spPr>
            <a:xfrm>
              <a:off x="4598778" y="3865628"/>
              <a:ext cx="3887280" cy="791640"/>
            </a:xfrm>
            <a:prstGeom prst="roundRect">
              <a:avLst>
                <a:gd name="adj" fmla="val 16667"/>
              </a:avLst>
            </a:prstGeom>
            <a:noFill/>
            <a:ln w="1908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5"/>
            <p:cNvSpPr/>
            <p:nvPr/>
          </p:nvSpPr>
          <p:spPr>
            <a:xfrm>
              <a:off x="6913578" y="6086468"/>
              <a:ext cx="899640" cy="286920"/>
            </a:xfrm>
            <a:prstGeom prst="roundRect">
              <a:avLst>
                <a:gd name="adj" fmla="val 16667"/>
              </a:avLst>
            </a:prstGeom>
            <a:noFill/>
            <a:ln w="1908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" name="CustomShape 7"/>
          <p:cNvSpPr/>
          <p:nvPr/>
        </p:nvSpPr>
        <p:spPr>
          <a:xfrm>
            <a:off x="7667644" y="371475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9" name="CustomShape 7"/>
          <p:cNvSpPr/>
          <p:nvPr/>
        </p:nvSpPr>
        <p:spPr>
          <a:xfrm>
            <a:off x="6024570" y="6131474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6238884" y="857232"/>
            <a:ext cx="3470040" cy="242889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50000"/>
              </a:lnSpc>
            </a:pPr>
            <a:r>
              <a:rPr lang="en-U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TCP/IP 연결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
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: [인터넷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프로토콜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(TCP/IP)]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항목을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선택한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후</a:t>
            </a:r>
          </a:p>
          <a:p>
            <a:pPr marL="343080" indent="-342720">
              <a:lnSpc>
                <a:spcPct val="15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[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속성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버튼을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선택하면 새 창이 나옵니다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리더기의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초기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(192.168.1.100)와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같은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네트워크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대역으로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PC의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설정해야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함</a:t>
            </a:r>
          </a:p>
          <a:p>
            <a:pPr>
              <a:lnSpc>
                <a:spcPct val="150000"/>
              </a:lnSpc>
            </a:pPr>
            <a:r>
              <a:rPr lang="en-US" sz="1000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리더기의 </a:t>
            </a:r>
            <a:r>
              <a:rPr lang="en-US" altLang="ko-KR" sz="1000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ko-KR" altLang="en-US" sz="1000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주소와 동일한 네트워크 대역으로 설정되어 있어야 서로 통신이 가능합니다</a:t>
            </a:r>
            <a:r>
              <a:rPr lang="en-US" altLang="ko-KR" sz="1000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.]</a:t>
            </a:r>
            <a:endParaRPr lang="en-US" sz="1000" spc="-1" dirty="0" smtClean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3. 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서브넷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마스트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기본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확인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4. [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을 누르면 적용이 됩니다</a:t>
            </a:r>
            <a:r>
              <a:rPr lang="en-US" altLang="ko-KR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95216" y="571480"/>
            <a:ext cx="5652720" cy="353196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95216" y="3249880"/>
            <a:ext cx="624960" cy="6249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607856" y="291472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7" name="Line 4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6227640" y="57148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프로그램 설치 없이 리더에 접근하기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1.2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리더기 연결 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웹 화면 접속하기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11" name="그림 10" descr="탐색기로 접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4" y="2786058"/>
            <a:ext cx="5196840" cy="3749040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1952604" y="271462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6238884" y="1000108"/>
            <a:ext cx="3470040" cy="1814532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20000"/>
              </a:lnSpc>
            </a:pPr>
            <a:r>
              <a:rPr 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웹 접속 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의 인터넷 익스플로러나 크롬 등의 웹브라우져를 실행합니다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[인터넷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프로토콜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(TCP/IP)]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항목을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윈도우 탐색기에서 리더에 접속합니다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장비의 </a:t>
            </a: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를 넣으면 다른 프로그램 없이 직접 리더를 제어 할 수 있습니다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02" y="1142984"/>
            <a:ext cx="58464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" name="CustomShape 1"/>
          <p:cNvSpPr/>
          <p:nvPr/>
        </p:nvSpPr>
        <p:spPr>
          <a:xfrm>
            <a:off x="668774" y="1357298"/>
            <a:ext cx="1224000" cy="2156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236520" y="119700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4" name="Line 3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6227640" y="84456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Intermec Explorer 리더기 연결 화면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82440" y="68400"/>
            <a:ext cx="5013436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1.2 리더기 연결 : F800 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웹 접속 첫 화면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6235560" y="1185840"/>
            <a:ext cx="2728440" cy="2671788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주소</a:t>
            </a: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입력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 :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주소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입력창에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리더기의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IP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주소를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입력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- </a:t>
            </a:r>
            <a:r>
              <a:rPr lang="ko-KR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공장 출하 </a:t>
            </a:r>
            <a:r>
              <a:rPr lang="en-US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기본값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=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192.168.1.100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2. </a:t>
            </a:r>
            <a:r>
              <a:rPr lang="en-US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메인화면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 :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정상적으로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리더와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연결된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상태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309530" y="2285992"/>
            <a:ext cx="5471710" cy="3482648"/>
          </a:xfrm>
          <a:prstGeom prst="roundRect">
            <a:avLst>
              <a:gd name="adj" fmla="val 4528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8"/>
          <p:cNvSpPr/>
          <p:nvPr/>
        </p:nvSpPr>
        <p:spPr>
          <a:xfrm>
            <a:off x="236520" y="191663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게이트웨이 시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" y="714356"/>
            <a:ext cx="4888219" cy="3394712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182950" y="3446982"/>
            <a:ext cx="624960" cy="6249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695590" y="3111822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47" name="Line 4"/>
          <p:cNvSpPr/>
          <p:nvPr/>
        </p:nvSpPr>
        <p:spPr>
          <a:xfrm>
            <a:off x="6156000" y="1098360"/>
            <a:ext cx="360" cy="4032360"/>
          </a:xfrm>
          <a:prstGeom prst="line">
            <a:avLst/>
          </a:prstGeom>
          <a:ln w="19080" cap="rnd">
            <a:solidFill>
              <a:srgbClr val="80808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6227640" y="571480"/>
            <a:ext cx="2736360" cy="340920"/>
          </a:xfrm>
          <a:prstGeom prst="roundRect">
            <a:avLst>
              <a:gd name="adj" fmla="val 35241"/>
            </a:avLst>
          </a:prstGeom>
          <a:solidFill>
            <a:srgbClr val="666699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ko-KR" altLang="en-US" sz="1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에릴리언</a:t>
            </a:r>
            <a:r>
              <a:rPr lang="ko-KR" altLang="en-US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전용 프로그램 실행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82440" y="68400"/>
            <a:ext cx="3682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1.3 </a:t>
            </a:r>
            <a:r>
              <a:rPr lang="en-U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리더기 연결 </a:t>
            </a: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: </a:t>
            </a:r>
            <a:r>
              <a:rPr lang="ko-KR" altLang="en-US" sz="1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게이트웨이</a:t>
            </a:r>
            <a:r>
              <a:rPr lang="ko-KR" alt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접속하기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6238884" y="1000108"/>
            <a:ext cx="3470040" cy="3429024"/>
          </a:xfrm>
          <a:prstGeom prst="rect">
            <a:avLst/>
          </a:prstGeom>
          <a:solidFill>
            <a:schemeClr val="bg1">
              <a:alpha val="78000"/>
            </a:schemeClr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buAutoNum type="arabicPeriod"/>
            </a:pP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설치된 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프로그램을 실행</a:t>
            </a:r>
            <a:endParaRPr lang="en-US" altLang="ko-KR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바탕화면에 </a:t>
            </a:r>
            <a:r>
              <a:rPr lang="ko-KR" altLang="en-US" sz="1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에일리언</a:t>
            </a:r>
            <a:r>
              <a:rPr lang="ko-KR" altLang="en-US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로고 그림의 프로그램을 실행 합니다</a:t>
            </a:r>
            <a:r>
              <a:rPr lang="en-US" altLang="ko-KR" sz="1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 시험용 전용 프로그램 초기화면</a:t>
            </a:r>
            <a:endParaRPr lang="en-US" altLang="ko-KR" sz="1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게이트웨이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프로그램이 정상적으로 실행된 화면 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③ 같은 네트워크에서 연결된 장비들이 보입니다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제어하려는 장비가 연결이 되었는지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아이피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장비명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맥어드레스</a:t>
            </a:r>
            <a:r>
              <a:rPr lang="ko-KR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 등을 확인하여 원하는 장비를 선택합니다</a:t>
            </a:r>
            <a:r>
              <a:rPr lang="en-US" altLang="ko-KR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4" y="2143116"/>
            <a:ext cx="4826189" cy="3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2"/>
          <p:cNvSpPr/>
          <p:nvPr/>
        </p:nvSpPr>
        <p:spPr>
          <a:xfrm>
            <a:off x="2166918" y="235743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3838862" y="3059640"/>
            <a:ext cx="328320" cy="369360"/>
          </a:xfrm>
          <a:prstGeom prst="ellipse">
            <a:avLst/>
          </a:prstGeom>
          <a:solidFill>
            <a:srgbClr val="FF0000">
              <a:alpha val="78000"/>
            </a:srgbClr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895480" y="2843280"/>
            <a:ext cx="3476160" cy="1728728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2.1   </a:t>
            </a:r>
            <a:r>
              <a:rPr lang="ko-KR" alt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현재 </a:t>
            </a:r>
            <a:r>
              <a:rPr lang="en-US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설정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값 확인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  <a:p>
            <a:pPr marL="343080" indent="-342720"/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2.2 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 </a:t>
            </a:r>
            <a:r>
              <a:rPr lang="en-US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설정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 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값 </a:t>
            </a:r>
            <a:r>
              <a:rPr lang="en-US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</a:rPr>
              <a:t>변경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2"/>
          <a:stretch/>
        </p:blipFill>
        <p:spPr>
          <a:xfrm>
            <a:off x="2478240" y="2133720"/>
            <a:ext cx="4038120" cy="52668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3350112" y="2214554"/>
            <a:ext cx="331740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09480" indent="-609120">
              <a:lnSpc>
                <a:spcPct val="115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  <a:hlinkClick r:id="rId3" action="ppaction://hlinksldjump"/>
              </a:rPr>
              <a:t>2. 리더기 </a:t>
            </a:r>
            <a:r>
              <a:rPr lang="en-US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굴림"/>
                <a:ea typeface="굴림"/>
                <a:hlinkClick r:id="rId3" action="ppaction://hlinksldjump"/>
              </a:rPr>
              <a:t>설정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18174</TotalTime>
  <Words>3006</Words>
  <Application>LibreOffice/5.1.3.2$Windows_x86 LibreOffice_project/644e4637d1d8544fd9f56425bd6cec110e49301b</Application>
  <PresentationFormat>A4 용지(210x297mm)</PresentationFormat>
  <Paragraphs>565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Company>신기술사업팀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장비 관리자용 설명서</dc:title>
  <dc:creator>최재균</dc:creator>
  <cp:lastModifiedBy>user</cp:lastModifiedBy>
  <cp:revision>955</cp:revision>
  <dcterms:created xsi:type="dcterms:W3CDTF">2005-01-17T09:06:37Z</dcterms:created>
  <dcterms:modified xsi:type="dcterms:W3CDTF">2016-12-26T09:02:53Z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신기술사업팀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A4 용지(210x297mm)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67</vt:i4>
  </property>
</Properties>
</file>